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0" r:id="rId3"/>
    <p:sldId id="258" r:id="rId4"/>
    <p:sldId id="266" r:id="rId5"/>
    <p:sldId id="264" r:id="rId6"/>
    <p:sldId id="267" r:id="rId7"/>
    <p:sldId id="268" r:id="rId8"/>
    <p:sldId id="271" r:id="rId9"/>
    <p:sldId id="277" r:id="rId10"/>
    <p:sldId id="275" r:id="rId11"/>
    <p:sldId id="274" r:id="rId12"/>
    <p:sldId id="276" r:id="rId13"/>
    <p:sldId id="257" r:id="rId14"/>
    <p:sldId id="259" r:id="rId15"/>
    <p:sldId id="261" r:id="rId16"/>
    <p:sldId id="262"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01080C-3F2B-42DE-B6B1-0B7BEBBA8396}">
          <p14:sldIdLst>
            <p14:sldId id="256"/>
            <p14:sldId id="270"/>
            <p14:sldId id="258"/>
            <p14:sldId id="266"/>
            <p14:sldId id="264"/>
            <p14:sldId id="267"/>
            <p14:sldId id="268"/>
            <p14:sldId id="271"/>
            <p14:sldId id="277"/>
            <p14:sldId id="275"/>
            <p14:sldId id="274"/>
            <p14:sldId id="276"/>
            <p14:sldId id="257"/>
            <p14:sldId id="259"/>
            <p14:sldId id="261"/>
            <p14:sldId id="262"/>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3193" autoAdjust="0"/>
  </p:normalViewPr>
  <p:slideViewPr>
    <p:cSldViewPr>
      <p:cViewPr>
        <p:scale>
          <a:sx n="70" d="100"/>
          <a:sy n="70" d="100"/>
        </p:scale>
        <p:origin x="-118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FA950-1EF5-4991-AAC2-F7D027A3FAC6}" type="datetimeFigureOut">
              <a:rPr lang="en-US" smtClean="0"/>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5FA01-410E-4544-8B00-5338D8D95006}" type="slidenum">
              <a:rPr lang="en-US" smtClean="0"/>
              <a:t>‹#›</a:t>
            </a:fld>
            <a:endParaRPr lang="en-US"/>
          </a:p>
        </p:txBody>
      </p:sp>
    </p:spTree>
    <p:extLst>
      <p:ext uri="{BB962C8B-B14F-4D97-AF65-F5344CB8AC3E}">
        <p14:creationId xmlns:p14="http://schemas.microsoft.com/office/powerpoint/2010/main" val="266853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3</a:t>
            </a:fld>
            <a:endParaRPr lang="en-US"/>
          </a:p>
        </p:txBody>
      </p:sp>
    </p:spTree>
    <p:extLst>
      <p:ext uri="{BB962C8B-B14F-4D97-AF65-F5344CB8AC3E}">
        <p14:creationId xmlns:p14="http://schemas.microsoft.com/office/powerpoint/2010/main" val="208021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12</a:t>
            </a:fld>
            <a:endParaRPr lang="en-US"/>
          </a:p>
        </p:txBody>
      </p:sp>
    </p:spTree>
    <p:extLst>
      <p:ext uri="{BB962C8B-B14F-4D97-AF65-F5344CB8AC3E}">
        <p14:creationId xmlns:p14="http://schemas.microsoft.com/office/powerpoint/2010/main" val="144752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13</a:t>
            </a:fld>
            <a:endParaRPr lang="en-US"/>
          </a:p>
        </p:txBody>
      </p:sp>
    </p:spTree>
    <p:extLst>
      <p:ext uri="{BB962C8B-B14F-4D97-AF65-F5344CB8AC3E}">
        <p14:creationId xmlns:p14="http://schemas.microsoft.com/office/powerpoint/2010/main" val="141875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14</a:t>
            </a:fld>
            <a:endParaRPr lang="en-US"/>
          </a:p>
        </p:txBody>
      </p:sp>
    </p:spTree>
    <p:extLst>
      <p:ext uri="{BB962C8B-B14F-4D97-AF65-F5344CB8AC3E}">
        <p14:creationId xmlns:p14="http://schemas.microsoft.com/office/powerpoint/2010/main" val="9090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15</a:t>
            </a:fld>
            <a:endParaRPr lang="en-US"/>
          </a:p>
        </p:txBody>
      </p:sp>
    </p:spTree>
    <p:extLst>
      <p:ext uri="{BB962C8B-B14F-4D97-AF65-F5344CB8AC3E}">
        <p14:creationId xmlns:p14="http://schemas.microsoft.com/office/powerpoint/2010/main" val="200218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4</a:t>
            </a:fld>
            <a:endParaRPr lang="en-US"/>
          </a:p>
        </p:txBody>
      </p:sp>
    </p:spTree>
    <p:extLst>
      <p:ext uri="{BB962C8B-B14F-4D97-AF65-F5344CB8AC3E}">
        <p14:creationId xmlns:p14="http://schemas.microsoft.com/office/powerpoint/2010/main" val="140228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5</a:t>
            </a:fld>
            <a:endParaRPr lang="en-US"/>
          </a:p>
        </p:txBody>
      </p:sp>
    </p:spTree>
    <p:extLst>
      <p:ext uri="{BB962C8B-B14F-4D97-AF65-F5344CB8AC3E}">
        <p14:creationId xmlns:p14="http://schemas.microsoft.com/office/powerpoint/2010/main" val="131465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6</a:t>
            </a:fld>
            <a:endParaRPr lang="en-US"/>
          </a:p>
        </p:txBody>
      </p:sp>
    </p:spTree>
    <p:extLst>
      <p:ext uri="{BB962C8B-B14F-4D97-AF65-F5344CB8AC3E}">
        <p14:creationId xmlns:p14="http://schemas.microsoft.com/office/powerpoint/2010/main" val="268531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DF5FA01-410E-4544-8B00-5338D8D95006}" type="slidenum">
              <a:rPr lang="en-US" smtClean="0"/>
              <a:t>7</a:t>
            </a:fld>
            <a:endParaRPr lang="en-US"/>
          </a:p>
        </p:txBody>
      </p:sp>
    </p:spTree>
    <p:extLst>
      <p:ext uri="{BB962C8B-B14F-4D97-AF65-F5344CB8AC3E}">
        <p14:creationId xmlns:p14="http://schemas.microsoft.com/office/powerpoint/2010/main" val="417869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8</a:t>
            </a:fld>
            <a:endParaRPr lang="en-US"/>
          </a:p>
        </p:txBody>
      </p:sp>
    </p:spTree>
    <p:extLst>
      <p:ext uri="{BB962C8B-B14F-4D97-AF65-F5344CB8AC3E}">
        <p14:creationId xmlns:p14="http://schemas.microsoft.com/office/powerpoint/2010/main" val="59642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9</a:t>
            </a:fld>
            <a:endParaRPr lang="en-US"/>
          </a:p>
        </p:txBody>
      </p:sp>
    </p:spTree>
    <p:extLst>
      <p:ext uri="{BB962C8B-B14F-4D97-AF65-F5344CB8AC3E}">
        <p14:creationId xmlns:p14="http://schemas.microsoft.com/office/powerpoint/2010/main" val="12636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10</a:t>
            </a:fld>
            <a:endParaRPr lang="en-US"/>
          </a:p>
        </p:txBody>
      </p:sp>
    </p:spTree>
    <p:extLst>
      <p:ext uri="{BB962C8B-B14F-4D97-AF65-F5344CB8AC3E}">
        <p14:creationId xmlns:p14="http://schemas.microsoft.com/office/powerpoint/2010/main" val="226842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5FA01-410E-4544-8B00-5338D8D95006}" type="slidenum">
              <a:rPr lang="en-US" smtClean="0"/>
              <a:t>11</a:t>
            </a:fld>
            <a:endParaRPr lang="en-US"/>
          </a:p>
        </p:txBody>
      </p:sp>
    </p:spTree>
    <p:extLst>
      <p:ext uri="{BB962C8B-B14F-4D97-AF65-F5344CB8AC3E}">
        <p14:creationId xmlns:p14="http://schemas.microsoft.com/office/powerpoint/2010/main" val="244245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ECFA103-3501-433D-A57E-0461FD23F75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8ECE-FD4F-46E6-A2C8-C9872B619A6D}"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FA103-3501-433D-A57E-0461FD23F75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FA103-3501-433D-A57E-0461FD23F75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ECFA103-3501-433D-A57E-0461FD23F75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8ECE-FD4F-46E6-A2C8-C9872B619A6D}"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FA103-3501-433D-A57E-0461FD23F752}"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ECFA103-3501-433D-A57E-0461FD23F75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ECFA103-3501-433D-A57E-0461FD23F752}" type="datetimeFigureOut">
              <a:rPr lang="en-US" smtClean="0"/>
              <a:pPr/>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CFA103-3501-433D-A57E-0461FD23F752}"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FA103-3501-433D-A57E-0461FD23F752}"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FA103-3501-433D-A57E-0461FD23F75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FA103-3501-433D-A57E-0461FD23F752}"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68ECE-FD4F-46E6-A2C8-C9872B619A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ECFA103-3501-433D-A57E-0461FD23F752}" type="datetimeFigureOut">
              <a:rPr lang="en-US" smtClean="0"/>
              <a:pPr/>
              <a:t>10/2/2011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4268ECE-FD4F-46E6-A2C8-C9872B619A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Group 11</a:t>
            </a:r>
          </a:p>
          <a:p>
            <a:r>
              <a:rPr lang="en-US" dirty="0" smtClean="0"/>
              <a:t>Alessandra </a:t>
            </a:r>
            <a:r>
              <a:rPr lang="en-US" dirty="0" err="1" smtClean="0"/>
              <a:t>Hruschka</a:t>
            </a:r>
            <a:endParaRPr lang="en-US" dirty="0" smtClean="0"/>
          </a:p>
          <a:p>
            <a:r>
              <a:rPr lang="en-US" dirty="0" smtClean="0"/>
              <a:t>Gina </a:t>
            </a:r>
            <a:r>
              <a:rPr lang="en-US" dirty="0" err="1" smtClean="0"/>
              <a:t>Maliekal</a:t>
            </a:r>
            <a:endParaRPr lang="en-US" dirty="0" smtClean="0"/>
          </a:p>
          <a:p>
            <a:r>
              <a:rPr lang="en-US" dirty="0" smtClean="0"/>
              <a:t>Bryce Miller</a:t>
            </a:r>
          </a:p>
          <a:p>
            <a:r>
              <a:rPr lang="en-US" dirty="0" smtClean="0"/>
              <a:t>Mentor: Dr. Kurt </a:t>
            </a:r>
            <a:r>
              <a:rPr lang="en-US" dirty="0" err="1" smtClean="0"/>
              <a:t>Thoroughman</a:t>
            </a:r>
            <a:endParaRPr lang="en-US" dirty="0"/>
          </a:p>
        </p:txBody>
      </p:sp>
      <p:sp>
        <p:nvSpPr>
          <p:cNvPr id="2" name="Title 1"/>
          <p:cNvSpPr>
            <a:spLocks noGrp="1"/>
          </p:cNvSpPr>
          <p:nvPr>
            <p:ph type="ctrTitle"/>
          </p:nvPr>
        </p:nvSpPr>
        <p:spPr/>
        <p:txBody>
          <a:bodyPr/>
          <a:lstStyle/>
          <a:p>
            <a:r>
              <a:rPr lang="en-US" dirty="0" smtClean="0"/>
              <a:t>User-friendly Ankle-foot orthotic</a:t>
            </a:r>
            <a:br>
              <a:rPr lang="en-US" dirty="0" smtClean="0"/>
            </a:br>
            <a:r>
              <a:rPr lang="en-US" dirty="0" smtClean="0"/>
              <a:t>(UF-AFO)</a:t>
            </a:r>
            <a:endParaRPr lang="en-US" dirty="0"/>
          </a:p>
        </p:txBody>
      </p:sp>
    </p:spTree>
    <p:extLst>
      <p:ext uri="{BB962C8B-B14F-4D97-AF65-F5344CB8AC3E}">
        <p14:creationId xmlns:p14="http://schemas.microsoft.com/office/powerpoint/2010/main" val="265749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AFOs</a:t>
            </a:r>
            <a:endParaRPr lang="en-US" dirty="0"/>
          </a:p>
        </p:txBody>
      </p:sp>
      <p:pic>
        <p:nvPicPr>
          <p:cNvPr id="4" name="Content Placeholder 3"/>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19200" y="1676400"/>
            <a:ext cx="2819400" cy="3836480"/>
          </a:xfrm>
          <a:prstGeom prst="rect">
            <a:avLst/>
          </a:prstGeom>
        </p:spPr>
      </p:pic>
      <p:pic>
        <p:nvPicPr>
          <p:cNvPr id="7" name="Picture 6"/>
          <p:cNvPicPr/>
          <p:nvPr/>
        </p:nvPicPr>
        <p:blipFill rotWithShape="1">
          <a:blip r:embed="rId4" cstate="print"/>
          <a:srcRect l="60890" t="16905" r="8073" b="12768"/>
          <a:stretch/>
        </p:blipFill>
        <p:spPr bwMode="auto">
          <a:xfrm>
            <a:off x="4438650" y="1676400"/>
            <a:ext cx="2876550" cy="378985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09800" y="6097488"/>
            <a:ext cx="1524000" cy="307777"/>
          </a:xfrm>
          <a:prstGeom prst="rect">
            <a:avLst/>
          </a:prstGeom>
          <a:noFill/>
        </p:spPr>
        <p:txBody>
          <a:bodyPr wrap="square" rtlCol="0">
            <a:spAutoFit/>
          </a:bodyPr>
          <a:lstStyle/>
          <a:p>
            <a:r>
              <a:rPr lang="en-US" sz="1400" dirty="0" smtClean="0"/>
              <a:t>US Patent 7819832</a:t>
            </a:r>
            <a:endParaRPr lang="en-US" sz="1400" dirty="0"/>
          </a:p>
        </p:txBody>
      </p:sp>
      <p:sp>
        <p:nvSpPr>
          <p:cNvPr id="6" name="TextBox 5"/>
          <p:cNvSpPr txBox="1"/>
          <p:nvPr/>
        </p:nvSpPr>
        <p:spPr>
          <a:xfrm>
            <a:off x="4438650" y="6136771"/>
            <a:ext cx="2628900" cy="307777"/>
          </a:xfrm>
          <a:prstGeom prst="rect">
            <a:avLst/>
          </a:prstGeom>
          <a:noFill/>
        </p:spPr>
        <p:txBody>
          <a:bodyPr wrap="square" rtlCol="0">
            <a:spAutoFit/>
          </a:bodyPr>
          <a:lstStyle/>
          <a:p>
            <a:r>
              <a:rPr lang="en-US" sz="1400" dirty="0" smtClean="0"/>
              <a:t>US Patent Application 2003/0125653</a:t>
            </a:r>
            <a:endParaRPr lang="en-US" sz="1400" dirty="0"/>
          </a:p>
        </p:txBody>
      </p:sp>
    </p:spTree>
    <p:extLst>
      <p:ext uri="{BB962C8B-B14F-4D97-AF65-F5344CB8AC3E}">
        <p14:creationId xmlns:p14="http://schemas.microsoft.com/office/powerpoint/2010/main" val="62779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&amp; Methods</a:t>
            </a:r>
            <a:endParaRPr lang="en-US" dirty="0"/>
          </a:p>
        </p:txBody>
      </p:sp>
      <p:sp>
        <p:nvSpPr>
          <p:cNvPr id="3" name="Content Placeholder 2"/>
          <p:cNvSpPr>
            <a:spLocks noGrp="1"/>
          </p:cNvSpPr>
          <p:nvPr>
            <p:ph sz="quarter" idx="13"/>
          </p:nvPr>
        </p:nvSpPr>
        <p:spPr/>
        <p:txBody>
          <a:bodyPr/>
          <a:lstStyle/>
          <a:p>
            <a:r>
              <a:rPr lang="en-US" dirty="0" smtClean="0"/>
              <a:t>Primary materials: polypropylene, polyethylene, and carbon fiber (older models made from leather and metal)</a:t>
            </a:r>
          </a:p>
          <a:p>
            <a:r>
              <a:rPr lang="en-US" dirty="0" smtClean="0"/>
              <a:t>Methods: </a:t>
            </a:r>
          </a:p>
          <a:p>
            <a:pPr marL="800100" lvl="1" indent="-342900">
              <a:buFont typeface="+mj-lt"/>
              <a:buAutoNum type="arabicPeriod"/>
            </a:pPr>
            <a:r>
              <a:rPr lang="en-US" dirty="0" smtClean="0"/>
              <a:t>Custom-made orthotics either by manual modeling from a positive or negative mold or computer-aided imaging</a:t>
            </a:r>
          </a:p>
          <a:p>
            <a:pPr marL="800100" lvl="1" indent="-342900">
              <a:buFont typeface="+mj-lt"/>
              <a:buAutoNum type="arabicPeriod"/>
            </a:pPr>
            <a:r>
              <a:rPr lang="en-US" dirty="0" smtClean="0"/>
              <a:t>Off-the-shelf (prefabricated and sized)</a:t>
            </a:r>
          </a:p>
        </p:txBody>
      </p:sp>
      <p:pic>
        <p:nvPicPr>
          <p:cNvPr id="4" name="Picture 3"/>
          <p:cNvPicPr/>
          <p:nvPr/>
        </p:nvPicPr>
        <p:blipFill rotWithShape="1">
          <a:blip r:embed="rId3" cstate="print"/>
          <a:srcRect l="25251" t="40973" r="24069" b="12608"/>
          <a:stretch/>
        </p:blipFill>
        <p:spPr bwMode="auto">
          <a:xfrm>
            <a:off x="2362200" y="3733799"/>
            <a:ext cx="4191000" cy="218841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867400" y="6076106"/>
            <a:ext cx="2667000" cy="307777"/>
          </a:xfrm>
          <a:prstGeom prst="rect">
            <a:avLst/>
          </a:prstGeom>
          <a:noFill/>
        </p:spPr>
        <p:txBody>
          <a:bodyPr wrap="square" rtlCol="0">
            <a:spAutoFit/>
          </a:bodyPr>
          <a:lstStyle/>
          <a:p>
            <a:r>
              <a:rPr lang="en-US" sz="1400" dirty="0" smtClean="0"/>
              <a:t>US Patent Application 2009/0306801</a:t>
            </a:r>
            <a:endParaRPr lang="en-US" sz="1400" dirty="0"/>
          </a:p>
        </p:txBody>
      </p:sp>
    </p:spTree>
    <p:extLst>
      <p:ext uri="{BB962C8B-B14F-4D97-AF65-F5344CB8AC3E}">
        <p14:creationId xmlns:p14="http://schemas.microsoft.com/office/powerpoint/2010/main" val="232234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3"/>
          </p:nvPr>
        </p:nvSpPr>
        <p:spPr/>
        <p:txBody>
          <a:bodyPr/>
          <a:lstStyle/>
          <a:p>
            <a:pPr marL="0" indent="0">
              <a:buNone/>
            </a:pPr>
            <a:r>
              <a:rPr lang="en-US" sz="1800" dirty="0"/>
              <a:t>The success of prior art in the field of AFO design has been quantitatively evaluated in three independent respects or combinations thereof:</a:t>
            </a:r>
          </a:p>
          <a:p>
            <a:pPr lvl="0"/>
            <a:r>
              <a:rPr lang="en-US" sz="1800" dirty="0"/>
              <a:t>body function</a:t>
            </a:r>
          </a:p>
          <a:p>
            <a:pPr lvl="0"/>
            <a:r>
              <a:rPr lang="en-US" sz="1800" dirty="0"/>
              <a:t>structure level</a:t>
            </a:r>
          </a:p>
          <a:p>
            <a:pPr lvl="0"/>
            <a:r>
              <a:rPr lang="en-US" sz="1800" dirty="0"/>
              <a:t>activity </a:t>
            </a:r>
            <a:r>
              <a:rPr lang="en-US" sz="1800" dirty="0" smtClean="0"/>
              <a:t>level</a:t>
            </a:r>
            <a:endParaRPr lang="en-US" dirty="0"/>
          </a:p>
          <a:p>
            <a:pPr marL="0" lvl="0" indent="0">
              <a:buNone/>
            </a:pPr>
            <a:r>
              <a:rPr lang="en-US" dirty="0" smtClean="0"/>
              <a:t>(</a:t>
            </a:r>
            <a:r>
              <a:rPr lang="en-US" dirty="0" err="1" smtClean="0"/>
              <a:t>Figueiredo</a:t>
            </a:r>
            <a:r>
              <a:rPr lang="en-US" dirty="0" smtClean="0"/>
              <a:t> 2008)</a:t>
            </a:r>
            <a:endParaRPr lang="en-US" dirty="0"/>
          </a:p>
          <a:p>
            <a:pPr marL="0" indent="0">
              <a:buNone/>
            </a:pPr>
            <a:endParaRPr lang="en-US" dirty="0"/>
          </a:p>
        </p:txBody>
      </p:sp>
    </p:spTree>
    <p:extLst>
      <p:ext uri="{BB962C8B-B14F-4D97-AF65-F5344CB8AC3E}">
        <p14:creationId xmlns:p14="http://schemas.microsoft.com/office/powerpoint/2010/main" val="304260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improvement</a:t>
            </a:r>
            <a:endParaRPr lang="en-US" dirty="0"/>
          </a:p>
        </p:txBody>
      </p:sp>
      <p:sp>
        <p:nvSpPr>
          <p:cNvPr id="3" name="Content Placeholder 2"/>
          <p:cNvSpPr>
            <a:spLocks noGrp="1"/>
          </p:cNvSpPr>
          <p:nvPr>
            <p:ph sz="quarter" idx="13"/>
          </p:nvPr>
        </p:nvSpPr>
        <p:spPr/>
        <p:txBody>
          <a:bodyPr/>
          <a:lstStyle/>
          <a:p>
            <a:r>
              <a:rPr lang="en-US" sz="1800" dirty="0" smtClean="0"/>
              <a:t>AFOs are important for the treatment of CP but the user must comply with the instructions for effectiveness.</a:t>
            </a:r>
          </a:p>
          <a:p>
            <a:r>
              <a:rPr lang="en-US" sz="1800" dirty="0" smtClean="0"/>
              <a:t>Appearance, fit and </a:t>
            </a:r>
            <a:r>
              <a:rPr lang="en-US" sz="1800" dirty="0"/>
              <a:t>c</a:t>
            </a:r>
            <a:r>
              <a:rPr lang="en-US" sz="1800" dirty="0" smtClean="0"/>
              <a:t>omfort are common reasons why a patient does not comply with instructions. </a:t>
            </a:r>
          </a:p>
          <a:p>
            <a:r>
              <a:rPr lang="en-US" sz="1800" dirty="0" smtClean="0"/>
              <a:t>Interview with Dr. </a:t>
            </a:r>
            <a:r>
              <a:rPr lang="en-US" sz="1800" dirty="0" err="1" smtClean="0"/>
              <a:t>Neringa</a:t>
            </a:r>
            <a:r>
              <a:rPr lang="en-US" sz="1800" dirty="0" smtClean="0"/>
              <a:t> </a:t>
            </a:r>
            <a:r>
              <a:rPr lang="en-US" sz="1800" dirty="0" err="1" smtClean="0"/>
              <a:t>Juknis</a:t>
            </a:r>
            <a:r>
              <a:rPr lang="en-US" sz="1800" dirty="0" smtClean="0"/>
              <a:t>, Associate Professor of Neurology at Washington University School of Medicine in St. Louis</a:t>
            </a:r>
          </a:p>
          <a:p>
            <a:r>
              <a:rPr lang="en-US" sz="1800" dirty="0"/>
              <a:t>Unintentional user error is a reason for improper orthotic </a:t>
            </a:r>
            <a:r>
              <a:rPr lang="en-US" sz="1800" dirty="0" smtClean="0"/>
              <a:t>use (HKPU BME Summer Program 2011)</a:t>
            </a:r>
            <a:endParaRPr lang="en-US" sz="1800" dirty="0"/>
          </a:p>
          <a:p>
            <a:endParaRPr lang="en-US" sz="1800" dirty="0" smtClean="0"/>
          </a:p>
          <a:p>
            <a:endParaRPr lang="en-US" dirty="0" smtClean="0"/>
          </a:p>
          <a:p>
            <a:endParaRPr lang="en-US" dirty="0"/>
          </a:p>
        </p:txBody>
      </p:sp>
    </p:spTree>
    <p:extLst>
      <p:ext uri="{BB962C8B-B14F-4D97-AF65-F5344CB8AC3E}">
        <p14:creationId xmlns:p14="http://schemas.microsoft.com/office/powerpoint/2010/main" val="217329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sp>
        <p:nvSpPr>
          <p:cNvPr id="3" name="Content Placeholder 2"/>
          <p:cNvSpPr>
            <a:spLocks noGrp="1"/>
          </p:cNvSpPr>
          <p:nvPr>
            <p:ph sz="quarter" idx="13"/>
          </p:nvPr>
        </p:nvSpPr>
        <p:spPr/>
        <p:txBody>
          <a:bodyPr/>
          <a:lstStyle/>
          <a:p>
            <a:pPr lvl="0"/>
            <a:r>
              <a:rPr lang="en-US" dirty="0"/>
              <a:t>Lightweight (mass &lt; 1 kg </a:t>
            </a:r>
            <a:r>
              <a:rPr lang="en-US" dirty="0" smtClean="0"/>
              <a:t> or 35 </a:t>
            </a:r>
            <a:r>
              <a:rPr lang="en-US" dirty="0"/>
              <a:t>ounces</a:t>
            </a:r>
            <a:r>
              <a:rPr lang="en-US" dirty="0" smtClean="0"/>
              <a:t>)</a:t>
            </a:r>
            <a:endParaRPr lang="en-US" dirty="0"/>
          </a:p>
          <a:p>
            <a:pPr lvl="0"/>
            <a:r>
              <a:rPr lang="en-US" dirty="0"/>
              <a:t>Easy to both don and doff </a:t>
            </a:r>
            <a:r>
              <a:rPr lang="en-US" dirty="0" smtClean="0"/>
              <a:t>(&lt;60 </a:t>
            </a:r>
            <a:r>
              <a:rPr lang="en-US" dirty="0"/>
              <a:t>seconds) </a:t>
            </a:r>
          </a:p>
          <a:p>
            <a:pPr lvl="0"/>
            <a:r>
              <a:rPr lang="en-US" dirty="0"/>
              <a:t>Low maintenance (daily care duration &lt; 60 seconds)</a:t>
            </a:r>
          </a:p>
          <a:p>
            <a:pPr lvl="0"/>
            <a:r>
              <a:rPr lang="en-US" dirty="0"/>
              <a:t>Inconspicuous (acceptable appearance to children users below the age of 18) </a:t>
            </a:r>
          </a:p>
          <a:p>
            <a:pPr lvl="0"/>
            <a:r>
              <a:rPr lang="en-US" dirty="0"/>
              <a:t>Low cost (cost to user &lt; $500) </a:t>
            </a:r>
            <a:endParaRPr lang="en-US" dirty="0" smtClean="0"/>
          </a:p>
          <a:p>
            <a:pPr lvl="0"/>
            <a:r>
              <a:rPr lang="en-US" dirty="0" smtClean="0"/>
              <a:t>Produces </a:t>
            </a:r>
            <a:r>
              <a:rPr lang="en-US" dirty="0"/>
              <a:t>intended biomechanical treatment and uses existing materials</a:t>
            </a:r>
          </a:p>
          <a:p>
            <a:pPr lvl="0"/>
            <a:r>
              <a:rPr lang="en-US" dirty="0"/>
              <a:t>No loss of </a:t>
            </a:r>
            <a:r>
              <a:rPr lang="en-US" dirty="0" smtClean="0"/>
              <a:t>durability</a:t>
            </a:r>
          </a:p>
          <a:p>
            <a:pPr lvl="0"/>
            <a:r>
              <a:rPr lang="en-US" dirty="0" smtClean="0"/>
              <a:t>Sensor detecting improper use </a:t>
            </a:r>
            <a:endParaRPr lang="en-US" dirty="0"/>
          </a:p>
          <a:p>
            <a:endParaRPr lang="en-US" dirty="0"/>
          </a:p>
        </p:txBody>
      </p:sp>
    </p:spTree>
    <p:extLst>
      <p:ext uri="{BB962C8B-B14F-4D97-AF65-F5344CB8AC3E}">
        <p14:creationId xmlns:p14="http://schemas.microsoft.com/office/powerpoint/2010/main" val="361937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schedule</a:t>
            </a:r>
            <a:endParaRPr lang="en-US" dirty="0"/>
          </a:p>
        </p:txBody>
      </p:sp>
      <p:sp>
        <p:nvSpPr>
          <p:cNvPr id="7" name="Rectangle 6"/>
          <p:cNvSpPr/>
          <p:nvPr/>
        </p:nvSpPr>
        <p:spPr>
          <a:xfrm>
            <a:off x="990600" y="2057400"/>
            <a:ext cx="7315200" cy="27343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2057400"/>
            <a:ext cx="7315200" cy="2774220"/>
          </a:xfrm>
          <a:prstGeom prst="rect">
            <a:avLst/>
          </a:prstGeom>
          <a:noFill/>
        </p:spPr>
      </p:pic>
    </p:spTree>
    <p:extLst>
      <p:ext uri="{BB962C8B-B14F-4D97-AF65-F5344CB8AC3E}">
        <p14:creationId xmlns:p14="http://schemas.microsoft.com/office/powerpoint/2010/main" val="314201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lstStyle/>
          <a:p>
            <a:r>
              <a:rPr lang="en-US" dirty="0" smtClean="0"/>
              <a:t>Current team organization</a:t>
            </a:r>
            <a:endParaRPr lang="en-US" dirty="0"/>
          </a:p>
        </p:txBody>
      </p:sp>
      <p:sp>
        <p:nvSpPr>
          <p:cNvPr id="3" name="Content Placeholder 2"/>
          <p:cNvSpPr>
            <a:spLocks noGrp="1"/>
          </p:cNvSpPr>
          <p:nvPr>
            <p:ph sz="quarter" idx="13"/>
          </p:nvPr>
        </p:nvSpPr>
        <p:spPr/>
        <p:txBody>
          <a:bodyPr/>
          <a:lstStyle/>
          <a:p>
            <a:r>
              <a:rPr lang="en-US" dirty="0" smtClean="0"/>
              <a:t>Alessandra </a:t>
            </a:r>
            <a:r>
              <a:rPr lang="en-US" dirty="0" err="1" smtClean="0"/>
              <a:t>Hruschka</a:t>
            </a:r>
            <a:r>
              <a:rPr lang="en-US" dirty="0" smtClean="0"/>
              <a:t> – AutoCAD Point Person, Progress Report Presenter, Biomechanics Researcher</a:t>
            </a:r>
          </a:p>
          <a:p>
            <a:pPr marL="0" indent="0">
              <a:buNone/>
            </a:pPr>
            <a:endParaRPr lang="en-US" dirty="0" smtClean="0"/>
          </a:p>
          <a:p>
            <a:r>
              <a:rPr lang="en-US" dirty="0" smtClean="0"/>
              <a:t>Gina </a:t>
            </a:r>
            <a:r>
              <a:rPr lang="en-US" dirty="0" err="1" smtClean="0"/>
              <a:t>Maliekal</a:t>
            </a:r>
            <a:r>
              <a:rPr lang="en-US" dirty="0" smtClean="0"/>
              <a:t> – Preliminary Report Presenter, Field Research Point Person, Organizer</a:t>
            </a:r>
          </a:p>
          <a:p>
            <a:pPr marL="0" indent="0">
              <a:buNone/>
            </a:pPr>
            <a:endParaRPr lang="en-US" dirty="0" smtClean="0"/>
          </a:p>
          <a:p>
            <a:r>
              <a:rPr lang="en-US" dirty="0" smtClean="0"/>
              <a:t>Bryce Miller – Final Reporter Presenter, Editor, Website Designer</a:t>
            </a:r>
          </a:p>
        </p:txBody>
      </p:sp>
    </p:spTree>
    <p:extLst>
      <p:ext uri="{BB962C8B-B14F-4D97-AF65-F5344CB8AC3E}">
        <p14:creationId xmlns:p14="http://schemas.microsoft.com/office/powerpoint/2010/main" val="340327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lstStyle/>
          <a:p>
            <a:r>
              <a:rPr lang="en-US" dirty="0" smtClean="0"/>
              <a:t>US Patents: </a:t>
            </a:r>
          </a:p>
          <a:p>
            <a:r>
              <a:rPr lang="en-US" dirty="0" smtClean="0"/>
              <a:t>US Patent Applications:</a:t>
            </a:r>
          </a:p>
          <a:p>
            <a:r>
              <a:rPr lang="en-US" dirty="0" smtClean="0"/>
              <a:t>“Efficacy of Ankle-Foot </a:t>
            </a:r>
            <a:r>
              <a:rPr lang="en-US" dirty="0" err="1" smtClean="0"/>
              <a:t>Orthoses</a:t>
            </a:r>
            <a:r>
              <a:rPr lang="en-US" dirty="0" smtClean="0"/>
              <a:t> on Gait of Children with Cerebral Palsy: Systematic Review of Literature” </a:t>
            </a:r>
            <a:r>
              <a:rPr lang="en-US" dirty="0" err="1" smtClean="0"/>
              <a:t>Figueiredo</a:t>
            </a:r>
            <a:r>
              <a:rPr lang="en-US" dirty="0"/>
              <a:t> </a:t>
            </a:r>
            <a:r>
              <a:rPr lang="en-US" dirty="0" smtClean="0"/>
              <a:t>et al. 2008. Pediatric Physical Therapy Journal. Volume 20 Issue 3.</a:t>
            </a:r>
          </a:p>
          <a:p>
            <a:r>
              <a:rPr lang="en-US" dirty="0" smtClean="0"/>
              <a:t>Thanks to Dr. </a:t>
            </a:r>
            <a:r>
              <a:rPr lang="en-US" dirty="0" err="1" smtClean="0"/>
              <a:t>Neringa</a:t>
            </a:r>
            <a:r>
              <a:rPr lang="en-US" dirty="0" smtClean="0"/>
              <a:t> </a:t>
            </a:r>
            <a:r>
              <a:rPr lang="en-US" dirty="0" err="1" smtClean="0"/>
              <a:t>Juknis</a:t>
            </a:r>
            <a:endParaRPr lang="en-US" dirty="0" smtClean="0"/>
          </a:p>
          <a:p>
            <a:r>
              <a:rPr lang="en-US" dirty="0" smtClean="0"/>
              <a:t>M.S. Wong</a:t>
            </a:r>
          </a:p>
          <a:p>
            <a:r>
              <a:rPr lang="en-US" dirty="0" smtClean="0"/>
              <a:t>ICRC Manufacturing Guidelines 2006</a:t>
            </a:r>
            <a:endParaRPr lang="en-US" dirty="0"/>
          </a:p>
        </p:txBody>
      </p:sp>
    </p:spTree>
    <p:extLst>
      <p:ext uri="{BB962C8B-B14F-4D97-AF65-F5344CB8AC3E}">
        <p14:creationId xmlns:p14="http://schemas.microsoft.com/office/powerpoint/2010/main" val="258340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09800"/>
            <a:ext cx="2971800" cy="1066800"/>
          </a:xfrm>
        </p:spPr>
        <p:txBody>
          <a:bodyPr/>
          <a:lstStyle/>
          <a:p>
            <a:pPr algn="ctr"/>
            <a:r>
              <a:rPr lang="en-US" sz="4000" dirty="0" smtClean="0"/>
              <a:t>Questions?</a:t>
            </a:r>
            <a:endParaRPr lang="en-US" sz="4000" dirty="0"/>
          </a:p>
        </p:txBody>
      </p:sp>
    </p:spTree>
    <p:extLst>
      <p:ext uri="{BB962C8B-B14F-4D97-AF65-F5344CB8AC3E}">
        <p14:creationId xmlns:p14="http://schemas.microsoft.com/office/powerpoint/2010/main" val="278637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3"/>
          </p:nvPr>
        </p:nvSpPr>
        <p:spPr/>
        <p:txBody>
          <a:bodyPr/>
          <a:lstStyle/>
          <a:p>
            <a:r>
              <a:rPr lang="en-US" dirty="0" smtClean="0"/>
              <a:t>Project Scope</a:t>
            </a:r>
          </a:p>
          <a:p>
            <a:r>
              <a:rPr lang="en-US" dirty="0" smtClean="0"/>
              <a:t>Background</a:t>
            </a:r>
          </a:p>
          <a:p>
            <a:r>
              <a:rPr lang="en-US" dirty="0" smtClean="0"/>
              <a:t>Existing Solutions</a:t>
            </a:r>
          </a:p>
          <a:p>
            <a:r>
              <a:rPr lang="en-US" dirty="0" smtClean="0"/>
              <a:t>Need for Improvement</a:t>
            </a:r>
          </a:p>
          <a:p>
            <a:r>
              <a:rPr lang="en-US" dirty="0" smtClean="0"/>
              <a:t>Design Specifications</a:t>
            </a:r>
          </a:p>
          <a:p>
            <a:r>
              <a:rPr lang="en-US" dirty="0" smtClean="0"/>
              <a:t>Project Timeline</a:t>
            </a:r>
          </a:p>
          <a:p>
            <a:r>
              <a:rPr lang="en-US" dirty="0" smtClean="0"/>
              <a:t>Team Organization</a:t>
            </a:r>
          </a:p>
          <a:p>
            <a:endParaRPr lang="en-US" dirty="0" smtClean="0"/>
          </a:p>
          <a:p>
            <a:endParaRPr lang="en-US" dirty="0"/>
          </a:p>
        </p:txBody>
      </p:sp>
    </p:spTree>
    <p:extLst>
      <p:ext uri="{BB962C8B-B14F-4D97-AF65-F5344CB8AC3E}">
        <p14:creationId xmlns:p14="http://schemas.microsoft.com/office/powerpoint/2010/main" val="383600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sz="quarter" idx="13"/>
          </p:nvPr>
        </p:nvSpPr>
        <p:spPr>
          <a:xfrm>
            <a:off x="1295400" y="2133600"/>
            <a:ext cx="6324600" cy="2819400"/>
          </a:xfrm>
        </p:spPr>
        <p:txBody>
          <a:bodyPr>
            <a:noAutofit/>
          </a:bodyPr>
          <a:lstStyle/>
          <a:p>
            <a:pPr marL="0" indent="0">
              <a:buNone/>
            </a:pPr>
            <a:r>
              <a:rPr lang="en-US" sz="2000" dirty="0" smtClean="0"/>
              <a:t>To develop a fail-safe </a:t>
            </a:r>
            <a:r>
              <a:rPr lang="en-US" sz="2000" dirty="0"/>
              <a:t>ankle-foot orthotic </a:t>
            </a:r>
            <a:r>
              <a:rPr lang="en-US" sz="2000" dirty="0" smtClean="0"/>
              <a:t>design </a:t>
            </a:r>
            <a:r>
              <a:rPr lang="en-US" sz="2000" dirty="0"/>
              <a:t>that addresses the existing problem of patients and/or caregivers improperly positioning the device during daily </a:t>
            </a:r>
            <a:r>
              <a:rPr lang="en-US" sz="2000" dirty="0" smtClean="0"/>
              <a:t>use</a:t>
            </a:r>
            <a:r>
              <a:rPr lang="en-US" sz="2000" dirty="0"/>
              <a:t> </a:t>
            </a:r>
            <a:r>
              <a:rPr lang="en-US" sz="2000" dirty="0" smtClean="0"/>
              <a:t>and notifies the patient and/or caregiver if the device is worn improperly. The </a:t>
            </a:r>
            <a:r>
              <a:rPr lang="en-US" sz="2000" dirty="0"/>
              <a:t>changes made to existing orthotic design will not alter the treatment intended by the device’s use. Rather, the changes will facilitate faster placement and removal of the orthotic with fewer opportunities for user error. </a:t>
            </a:r>
          </a:p>
        </p:txBody>
      </p:sp>
    </p:spTree>
    <p:extLst>
      <p:ext uri="{BB962C8B-B14F-4D97-AF65-F5344CB8AC3E}">
        <p14:creationId xmlns:p14="http://schemas.microsoft.com/office/powerpoint/2010/main" val="240108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 gait causes: Cerebral Palsy</a:t>
            </a:r>
            <a:endParaRPr lang="en-US" dirty="0"/>
          </a:p>
        </p:txBody>
      </p:sp>
      <p:sp>
        <p:nvSpPr>
          <p:cNvPr id="3" name="Content Placeholder 2"/>
          <p:cNvSpPr>
            <a:spLocks noGrp="1"/>
          </p:cNvSpPr>
          <p:nvPr>
            <p:ph sz="quarter" idx="13"/>
          </p:nvPr>
        </p:nvSpPr>
        <p:spPr/>
        <p:txBody>
          <a:bodyPr/>
          <a:lstStyle/>
          <a:p>
            <a:r>
              <a:rPr lang="en-US" sz="1800" dirty="0" smtClean="0"/>
              <a:t>Cerebral Palsy (CP), Polio, Spinal Cord Injury, Charcot-Marie-Tooth Syndrome and Strokes, Multiple Sclerosis</a:t>
            </a:r>
          </a:p>
          <a:p>
            <a:pPr lvl="0"/>
            <a:r>
              <a:rPr lang="en-US" sz="1800" dirty="0" smtClean="0"/>
              <a:t>CP is “a non-progressive and non-hereditary disorder of motion and posture due to brain insult or injury occurring in the period of early brain growth” </a:t>
            </a:r>
            <a:r>
              <a:rPr lang="en-US" dirty="0" smtClean="0"/>
              <a:t>(M.S. Wong)</a:t>
            </a:r>
          </a:p>
          <a:p>
            <a:pPr lvl="0"/>
            <a:r>
              <a:rPr lang="en-US" sz="1800" dirty="0" smtClean="0"/>
              <a:t>CP </a:t>
            </a:r>
            <a:r>
              <a:rPr lang="en-US" sz="1800" dirty="0"/>
              <a:t>is one of the primary causes of irregular gait in children</a:t>
            </a:r>
          </a:p>
          <a:p>
            <a:pPr lvl="0"/>
            <a:r>
              <a:rPr lang="en-US" sz="1800" dirty="0" smtClean="0"/>
              <a:t>1.4-2.3</a:t>
            </a:r>
            <a:r>
              <a:rPr lang="en-US" sz="1800" dirty="0"/>
              <a:t>% of the US population has CP</a:t>
            </a:r>
          </a:p>
          <a:p>
            <a:r>
              <a:rPr lang="en-US" sz="1800" dirty="0" smtClean="0"/>
              <a:t>As </a:t>
            </a:r>
            <a:r>
              <a:rPr lang="en-US" sz="1800" dirty="0"/>
              <a:t>of 2005, roughly 53,000 AFOs were prescribed yearly for children with </a:t>
            </a:r>
            <a:r>
              <a:rPr lang="en-US" sz="1800" dirty="0" smtClean="0"/>
              <a:t>CP</a:t>
            </a:r>
          </a:p>
          <a:p>
            <a:pPr marL="0" indent="0">
              <a:buNone/>
            </a:pPr>
            <a:r>
              <a:rPr lang="en-US" dirty="0" smtClean="0"/>
              <a:t>	(</a:t>
            </a:r>
            <a:r>
              <a:rPr lang="en-US" dirty="0" err="1" smtClean="0"/>
              <a:t>Figueiredo</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abnormal gait energy Expenditure</a:t>
            </a:r>
            <a:endParaRPr lang="en-US" dirty="0"/>
          </a:p>
        </p:txBody>
      </p:sp>
      <p:pic>
        <p:nvPicPr>
          <p:cNvPr id="8" name="Content Placeholder 5" descr="Gait_EnergyConsump.JPG"/>
          <p:cNvPicPr>
            <a:picLocks noGrp="1" noChangeAspect="1"/>
          </p:cNvPicPr>
          <p:nvPr>
            <p:ph sz="quarter" idx="14"/>
          </p:nvPr>
        </p:nvPicPr>
        <p:blipFill rotWithShape="1">
          <a:blip r:embed="rId3" cstate="print"/>
          <a:srcRect b="14369"/>
          <a:stretch/>
        </p:blipFill>
        <p:spPr>
          <a:xfrm>
            <a:off x="685800" y="1371600"/>
            <a:ext cx="7848600" cy="4312418"/>
          </a:xfrm>
        </p:spPr>
      </p:pic>
      <p:sp>
        <p:nvSpPr>
          <p:cNvPr id="5" name="Rectangle 4"/>
          <p:cNvSpPr/>
          <p:nvPr/>
        </p:nvSpPr>
        <p:spPr>
          <a:xfrm>
            <a:off x="704566" y="4648200"/>
            <a:ext cx="7772400" cy="1008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nergy Min Combo.JPG"/>
          <p:cNvPicPr/>
          <p:nvPr/>
        </p:nvPicPr>
        <p:blipFill rotWithShape="1">
          <a:blip r:embed="rId4" cstate="print"/>
          <a:srcRect b="82439"/>
          <a:stretch/>
        </p:blipFill>
        <p:spPr>
          <a:xfrm>
            <a:off x="1799799" y="5715000"/>
            <a:ext cx="5581934" cy="972825"/>
          </a:xfrm>
          <a:prstGeom prst="rect">
            <a:avLst/>
          </a:prstGeom>
        </p:spPr>
      </p:pic>
      <p:sp>
        <p:nvSpPr>
          <p:cNvPr id="3" name="TextBox 2"/>
          <p:cNvSpPr txBox="1"/>
          <p:nvPr/>
        </p:nvSpPr>
        <p:spPr>
          <a:xfrm>
            <a:off x="7946211" y="6418702"/>
            <a:ext cx="1061509" cy="369332"/>
          </a:xfrm>
          <a:prstGeom prst="rect">
            <a:avLst/>
          </a:prstGeom>
          <a:noFill/>
        </p:spPr>
        <p:txBody>
          <a:bodyPr wrap="none" rtlCol="0">
            <a:spAutoFit/>
          </a:bodyPr>
          <a:lstStyle/>
          <a:p>
            <a:r>
              <a:rPr lang="en-US" dirty="0" err="1" smtClean="0"/>
              <a:t>Ren</a:t>
            </a:r>
            <a:r>
              <a:rPr lang="en-US" dirty="0" smtClean="0"/>
              <a:t> 2007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Characterization: Dynamic foot pressure</a:t>
            </a:r>
            <a:endParaRPr lang="en-US" dirty="0"/>
          </a:p>
        </p:txBody>
      </p:sp>
      <p:pic>
        <p:nvPicPr>
          <p:cNvPr id="14" name="Content Placeholder 13" descr="clubfoot_pressure.JPG"/>
          <p:cNvPicPr>
            <a:picLocks noGrp="1" noChangeAspect="1"/>
          </p:cNvPicPr>
          <p:nvPr>
            <p:ph sz="quarter" idx="14"/>
          </p:nvPr>
        </p:nvPicPr>
        <p:blipFill>
          <a:blip r:embed="rId3" cstate="print"/>
          <a:stretch>
            <a:fillRect/>
          </a:stretch>
        </p:blipFill>
        <p:spPr>
          <a:xfrm>
            <a:off x="6270669" y="1744048"/>
            <a:ext cx="1284362" cy="3013310"/>
          </a:xfrm>
        </p:spPr>
      </p:pic>
      <p:pic>
        <p:nvPicPr>
          <p:cNvPr id="10" name="Content Placeholder 9" descr="foot pressure.JPG"/>
          <p:cNvPicPr>
            <a:picLocks noGrp="1"/>
          </p:cNvPicPr>
          <p:nvPr>
            <p:ph sz="quarter" idx="13"/>
          </p:nvPr>
        </p:nvPicPr>
        <p:blipFill>
          <a:blip r:embed="rId4" cstate="print"/>
          <a:srcRect l="7108"/>
          <a:stretch>
            <a:fillRect/>
          </a:stretch>
        </p:blipFill>
        <p:spPr>
          <a:xfrm>
            <a:off x="968403" y="1744048"/>
            <a:ext cx="3733800" cy="2970297"/>
          </a:xfrm>
          <a:prstGeom prst="rect">
            <a:avLst/>
          </a:prstGeom>
        </p:spPr>
      </p:pic>
      <p:sp>
        <p:nvSpPr>
          <p:cNvPr id="15" name="TextBox 14"/>
          <p:cNvSpPr txBox="1"/>
          <p:nvPr/>
        </p:nvSpPr>
        <p:spPr>
          <a:xfrm>
            <a:off x="6440606" y="1374716"/>
            <a:ext cx="944489" cy="369332"/>
          </a:xfrm>
          <a:prstGeom prst="rect">
            <a:avLst/>
          </a:prstGeom>
          <a:noFill/>
        </p:spPr>
        <p:txBody>
          <a:bodyPr wrap="none" rtlCol="0">
            <a:spAutoFit/>
          </a:bodyPr>
          <a:lstStyle/>
          <a:p>
            <a:r>
              <a:rPr lang="en-US" dirty="0" smtClean="0"/>
              <a:t>Clubfoot </a:t>
            </a:r>
            <a:endParaRPr lang="en-US" dirty="0"/>
          </a:p>
        </p:txBody>
      </p:sp>
      <p:sp>
        <p:nvSpPr>
          <p:cNvPr id="7" name="TextBox 6"/>
          <p:cNvSpPr txBox="1"/>
          <p:nvPr/>
        </p:nvSpPr>
        <p:spPr>
          <a:xfrm>
            <a:off x="2438400" y="1374716"/>
            <a:ext cx="793807" cy="369332"/>
          </a:xfrm>
          <a:prstGeom prst="rect">
            <a:avLst/>
          </a:prstGeom>
          <a:noFill/>
        </p:spPr>
        <p:txBody>
          <a:bodyPr wrap="none" rtlCol="0">
            <a:spAutoFit/>
          </a:bodyPr>
          <a:lstStyle/>
          <a:p>
            <a:r>
              <a:rPr lang="en-US" dirty="0" smtClean="0"/>
              <a:t>Normal</a:t>
            </a:r>
            <a:endParaRPr lang="en-US" dirty="0"/>
          </a:p>
        </p:txBody>
      </p:sp>
      <p:pic>
        <p:nvPicPr>
          <p:cNvPr id="8" name="Picture 7" descr="CPPI.JPG"/>
          <p:cNvPicPr/>
          <p:nvPr/>
        </p:nvPicPr>
        <p:blipFill>
          <a:blip r:embed="rId5" cstate="print"/>
          <a:stretch>
            <a:fillRect/>
          </a:stretch>
        </p:blipFill>
        <p:spPr>
          <a:xfrm>
            <a:off x="2057400" y="4876799"/>
            <a:ext cx="4695480" cy="904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Characterization: 3d Foot and ankle motion analysis</a:t>
            </a:r>
            <a:endParaRPr lang="en-US" dirty="0"/>
          </a:p>
        </p:txBody>
      </p:sp>
      <p:sp>
        <p:nvSpPr>
          <p:cNvPr id="7" name="TextBox 6"/>
          <p:cNvSpPr txBox="1"/>
          <p:nvPr/>
        </p:nvSpPr>
        <p:spPr>
          <a:xfrm>
            <a:off x="5143054" y="1708666"/>
            <a:ext cx="2284600" cy="369332"/>
          </a:xfrm>
          <a:prstGeom prst="rect">
            <a:avLst/>
          </a:prstGeom>
          <a:noFill/>
        </p:spPr>
        <p:txBody>
          <a:bodyPr wrap="none" rtlCol="0">
            <a:spAutoFit/>
          </a:bodyPr>
          <a:lstStyle/>
          <a:p>
            <a:r>
              <a:rPr lang="en-US" dirty="0" smtClean="0"/>
              <a:t>Forefoot: Severe Flatfoot</a:t>
            </a:r>
            <a:endParaRPr lang="en-US" dirty="0"/>
          </a:p>
        </p:txBody>
      </p:sp>
      <p:pic>
        <p:nvPicPr>
          <p:cNvPr id="8" name="Picture 7" descr="Foot_Diag.JPG"/>
          <p:cNvPicPr/>
          <p:nvPr/>
        </p:nvPicPr>
        <p:blipFill>
          <a:blip r:embed="rId3" cstate="print"/>
          <a:stretch>
            <a:fillRect/>
          </a:stretch>
        </p:blipFill>
        <p:spPr>
          <a:xfrm>
            <a:off x="856397" y="2205735"/>
            <a:ext cx="3276600" cy="2265402"/>
          </a:xfrm>
          <a:prstGeom prst="rect">
            <a:avLst/>
          </a:prstGeom>
        </p:spPr>
      </p:pic>
      <p:pic>
        <p:nvPicPr>
          <p:cNvPr id="9" name="Picture 8" descr="Ex_Deform-Flatfoot.JPG"/>
          <p:cNvPicPr/>
          <p:nvPr/>
        </p:nvPicPr>
        <p:blipFill>
          <a:blip r:embed="rId4" cstate="print"/>
          <a:stretch>
            <a:fillRect/>
          </a:stretch>
        </p:blipFill>
        <p:spPr>
          <a:xfrm>
            <a:off x="4724400" y="2205735"/>
            <a:ext cx="3121909" cy="22813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Ankle-foot orthotic (AFO) Goal</a:t>
            </a:r>
            <a:endParaRPr lang="en-US" dirty="0"/>
          </a:p>
        </p:txBody>
      </p:sp>
      <p:sp>
        <p:nvSpPr>
          <p:cNvPr id="3" name="Content Placeholder 2"/>
          <p:cNvSpPr>
            <a:spLocks noGrp="1"/>
          </p:cNvSpPr>
          <p:nvPr>
            <p:ph sz="quarter" idx="13"/>
          </p:nvPr>
        </p:nvSpPr>
        <p:spPr>
          <a:xfrm>
            <a:off x="1295400" y="2585113"/>
            <a:ext cx="3352800" cy="1817427"/>
          </a:xfrm>
        </p:spPr>
        <p:txBody>
          <a:bodyPr/>
          <a:lstStyle/>
          <a:p>
            <a:pPr indent="-285750"/>
            <a:r>
              <a:rPr lang="en-US" sz="1800" dirty="0"/>
              <a:t>I</a:t>
            </a:r>
            <a:r>
              <a:rPr lang="en-US" sz="1800" dirty="0" smtClean="0"/>
              <a:t>mproved </a:t>
            </a:r>
            <a:r>
              <a:rPr lang="en-US" sz="1800" dirty="0"/>
              <a:t>gait control and energy </a:t>
            </a:r>
            <a:r>
              <a:rPr lang="en-US" sz="1800" dirty="0" smtClean="0"/>
              <a:t>efficiency</a:t>
            </a:r>
            <a:endParaRPr lang="en-US" sz="1800" dirty="0"/>
          </a:p>
          <a:p>
            <a:pPr indent="-285750"/>
            <a:r>
              <a:rPr lang="en-US" sz="1800" dirty="0" smtClean="0"/>
              <a:t>Greater mobility </a:t>
            </a:r>
          </a:p>
          <a:p>
            <a:pPr indent="-285750"/>
            <a:r>
              <a:rPr lang="en-US" sz="1800" dirty="0"/>
              <a:t>F</a:t>
            </a:r>
            <a:r>
              <a:rPr lang="en-US" sz="1800" dirty="0" smtClean="0"/>
              <a:t>unctional </a:t>
            </a:r>
            <a:r>
              <a:rPr lang="en-US" sz="1800" dirty="0"/>
              <a:t>independence and participation in </a:t>
            </a:r>
            <a:r>
              <a:rPr lang="en-US" sz="1800" dirty="0" smtClean="0"/>
              <a:t>society</a:t>
            </a:r>
            <a:endParaRPr lang="en-US" sz="1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662"/>
          <a:stretch/>
        </p:blipFill>
        <p:spPr bwMode="auto">
          <a:xfrm>
            <a:off x="5029200" y="1676400"/>
            <a:ext cx="3150474" cy="363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72755" y="5322206"/>
            <a:ext cx="2463363" cy="307777"/>
          </a:xfrm>
          <a:prstGeom prst="rect">
            <a:avLst/>
          </a:prstGeom>
          <a:noFill/>
        </p:spPr>
        <p:txBody>
          <a:bodyPr wrap="square" rtlCol="0">
            <a:spAutoFit/>
          </a:bodyPr>
          <a:lstStyle/>
          <a:p>
            <a:r>
              <a:rPr lang="en-US" sz="1400" dirty="0" smtClean="0"/>
              <a:t>Orthotic &amp; Prosthetic Design, Inc.</a:t>
            </a:r>
            <a:endParaRPr lang="en-US" sz="1400" dirty="0"/>
          </a:p>
        </p:txBody>
      </p:sp>
    </p:spTree>
    <p:extLst>
      <p:ext uri="{BB962C8B-B14F-4D97-AF65-F5344CB8AC3E}">
        <p14:creationId xmlns:p14="http://schemas.microsoft.com/office/powerpoint/2010/main" val="31181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AFOS</a:t>
            </a:r>
            <a:endParaRPr lang="en-US" dirty="0"/>
          </a:p>
        </p:txBody>
      </p:sp>
      <p:sp>
        <p:nvSpPr>
          <p:cNvPr id="3" name="Content Placeholder 2"/>
          <p:cNvSpPr>
            <a:spLocks noGrp="1"/>
          </p:cNvSpPr>
          <p:nvPr>
            <p:ph sz="quarter" idx="13"/>
          </p:nvPr>
        </p:nvSpPr>
        <p:spPr/>
        <p:txBody>
          <a:bodyPr/>
          <a:lstStyle/>
          <a:p>
            <a:pPr marL="0" indent="0">
              <a:buNone/>
            </a:pPr>
            <a:r>
              <a:rPr lang="en-US" dirty="0" smtClean="0"/>
              <a:t>Flexible AFOs, </a:t>
            </a:r>
            <a:r>
              <a:rPr lang="en-US" dirty="0"/>
              <a:t>Rigid </a:t>
            </a:r>
            <a:r>
              <a:rPr lang="en-US" dirty="0" smtClean="0"/>
              <a:t>AFOs, </a:t>
            </a:r>
            <a:r>
              <a:rPr lang="en-US" dirty="0"/>
              <a:t>Tamarack Flexure </a:t>
            </a:r>
            <a:r>
              <a:rPr lang="en-US" dirty="0" smtClean="0"/>
              <a:t>Joint and Anti-Talus AFOs are the categories standardized by the ICRC (International Committee of the Red Cross) in 2006.</a:t>
            </a:r>
            <a:endParaRPr lang="en-US" dirty="0"/>
          </a:p>
          <a:p>
            <a:endParaRPr lang="en-US" dirty="0"/>
          </a:p>
        </p:txBody>
      </p:sp>
      <p:pic>
        <p:nvPicPr>
          <p:cNvPr id="4" name="Picture 3"/>
          <p:cNvPicPr/>
          <p:nvPr/>
        </p:nvPicPr>
        <p:blipFill rotWithShape="1">
          <a:blip r:embed="rId3"/>
          <a:srcRect l="23997" t="29800" r="21382" b="13181"/>
          <a:stretch/>
        </p:blipFill>
        <p:spPr bwMode="auto">
          <a:xfrm>
            <a:off x="2057400" y="2286000"/>
            <a:ext cx="5029200" cy="318034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200400" y="5466345"/>
            <a:ext cx="2743200" cy="307777"/>
          </a:xfrm>
          <a:prstGeom prst="rect">
            <a:avLst/>
          </a:prstGeom>
          <a:noFill/>
        </p:spPr>
        <p:txBody>
          <a:bodyPr wrap="square" rtlCol="0">
            <a:spAutoFit/>
          </a:bodyPr>
          <a:lstStyle/>
          <a:p>
            <a:r>
              <a:rPr lang="en-US" sz="1400" dirty="0" smtClean="0"/>
              <a:t>ICRC Manufacturing Guidelines 2006</a:t>
            </a:r>
            <a:endParaRPr lang="en-US" sz="1400" dirty="0"/>
          </a:p>
        </p:txBody>
      </p:sp>
    </p:spTree>
    <p:extLst>
      <p:ext uri="{BB962C8B-B14F-4D97-AF65-F5344CB8AC3E}">
        <p14:creationId xmlns:p14="http://schemas.microsoft.com/office/powerpoint/2010/main" val="375558679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1293</TotalTime>
  <Words>629</Words>
  <Application>Microsoft Office PowerPoint</Application>
  <PresentationFormat>On-screen Show (4:3)</PresentationFormat>
  <Paragraphs>96</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User-friendly Ankle-foot orthotic (UF-AFO)</vt:lpstr>
      <vt:lpstr>Overview</vt:lpstr>
      <vt:lpstr>Project Scope</vt:lpstr>
      <vt:lpstr>Irregular gait causes: Cerebral Palsy</vt:lpstr>
      <vt:lpstr>Normal and abnormal gait energy Expenditure</vt:lpstr>
      <vt:lpstr> Characterization: Dynamic foot pressure</vt:lpstr>
      <vt:lpstr> Characterization: 3d Foot and ankle motion analysis</vt:lpstr>
      <vt:lpstr>Ankle-foot orthotic (AFO) Goal</vt:lpstr>
      <vt:lpstr>Types of AFOS</vt:lpstr>
      <vt:lpstr>Examples of AFOs</vt:lpstr>
      <vt:lpstr>Materials &amp; Methods</vt:lpstr>
      <vt:lpstr>Evaluation</vt:lpstr>
      <vt:lpstr>Need for improvement</vt:lpstr>
      <vt:lpstr>Design specifications</vt:lpstr>
      <vt:lpstr>Preliminary schedule</vt:lpstr>
      <vt:lpstr>Current team organization</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User-friendly Ankle-foot orthotic (UFAFO)</dc:title>
  <dc:creator>gina</dc:creator>
  <cp:lastModifiedBy>gina</cp:lastModifiedBy>
  <cp:revision>77</cp:revision>
  <dcterms:created xsi:type="dcterms:W3CDTF">2011-09-22T01:54:16Z</dcterms:created>
  <dcterms:modified xsi:type="dcterms:W3CDTF">2011-10-03T02:08:59Z</dcterms:modified>
</cp:coreProperties>
</file>