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sldIdLst>
    <p:sldId id="256" r:id="rId2"/>
    <p:sldId id="258" r:id="rId3"/>
    <p:sldId id="257" r:id="rId4"/>
    <p:sldId id="281" r:id="rId5"/>
    <p:sldId id="259" r:id="rId6"/>
    <p:sldId id="260" r:id="rId7"/>
    <p:sldId id="290" r:id="rId8"/>
    <p:sldId id="291" r:id="rId9"/>
    <p:sldId id="292" r:id="rId10"/>
    <p:sldId id="293" r:id="rId11"/>
    <p:sldId id="294" r:id="rId12"/>
    <p:sldId id="263" r:id="rId13"/>
    <p:sldId id="264" r:id="rId14"/>
    <p:sldId id="267" r:id="rId15"/>
    <p:sldId id="265" r:id="rId16"/>
    <p:sldId id="282" r:id="rId17"/>
    <p:sldId id="285" r:id="rId18"/>
    <p:sldId id="266" r:id="rId19"/>
    <p:sldId id="268" r:id="rId20"/>
    <p:sldId id="283" r:id="rId21"/>
    <p:sldId id="286" r:id="rId22"/>
    <p:sldId id="271" r:id="rId23"/>
    <p:sldId id="270" r:id="rId24"/>
    <p:sldId id="284" r:id="rId25"/>
    <p:sldId id="273" r:id="rId26"/>
    <p:sldId id="274" r:id="rId27"/>
    <p:sldId id="289" r:id="rId28"/>
    <p:sldId id="277" r:id="rId29"/>
    <p:sldId id="280" r:id="rId30"/>
    <p:sldId id="278"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8" autoAdjust="0"/>
    <p:restoredTop sz="84547" autoAdjust="0"/>
  </p:normalViewPr>
  <p:slideViewPr>
    <p:cSldViewPr>
      <p:cViewPr varScale="1">
        <p:scale>
          <a:sx n="62" d="100"/>
          <a:sy n="62" d="100"/>
        </p:scale>
        <p:origin x="-73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6BE8E-F584-4ED0-9F4A-5C917EB465B5}" type="datetimeFigureOut">
              <a:rPr lang="en-US" smtClean="0"/>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82524-D776-4FED-81FE-A150B889F6F1}" type="slidenum">
              <a:rPr lang="en-US" smtClean="0"/>
              <a:t>‹#›</a:t>
            </a:fld>
            <a:endParaRPr lang="en-US"/>
          </a:p>
        </p:txBody>
      </p:sp>
    </p:spTree>
    <p:extLst>
      <p:ext uri="{BB962C8B-B14F-4D97-AF65-F5344CB8AC3E}">
        <p14:creationId xmlns:p14="http://schemas.microsoft.com/office/powerpoint/2010/main" val="206621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UF-FD</a:t>
            </a:r>
            <a:r>
              <a:rPr lang="en-US" baseline="0" dirty="0" smtClean="0"/>
              <a:t> for AFO application</a:t>
            </a:r>
            <a:endParaRPr lang="en-US" dirty="0"/>
          </a:p>
        </p:txBody>
      </p:sp>
      <p:sp>
        <p:nvSpPr>
          <p:cNvPr id="4" name="Slide Number Placeholder 3"/>
          <p:cNvSpPr>
            <a:spLocks noGrp="1"/>
          </p:cNvSpPr>
          <p:nvPr>
            <p:ph type="sldNum" sz="quarter" idx="10"/>
          </p:nvPr>
        </p:nvSpPr>
        <p:spPr/>
        <p:txBody>
          <a:bodyPr/>
          <a:lstStyle/>
          <a:p>
            <a:fld id="{5D782524-D776-4FED-81FE-A150B889F6F1}" type="slidenum">
              <a:rPr lang="en-US" smtClean="0"/>
              <a:t>1</a:t>
            </a:fld>
            <a:endParaRPr lang="en-US"/>
          </a:p>
        </p:txBody>
      </p:sp>
    </p:spTree>
    <p:extLst>
      <p:ext uri="{BB962C8B-B14F-4D97-AF65-F5344CB8AC3E}">
        <p14:creationId xmlns:p14="http://schemas.microsoft.com/office/powerpoint/2010/main" val="2296711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spur gear measures approx. 2/3” in max</a:t>
            </a:r>
            <a:r>
              <a:rPr lang="en-US" baseline="0" dirty="0" smtClean="0"/>
              <a:t> diameter</a:t>
            </a:r>
            <a:endParaRPr lang="en-US" dirty="0"/>
          </a:p>
        </p:txBody>
      </p:sp>
      <p:sp>
        <p:nvSpPr>
          <p:cNvPr id="4" name="Slide Number Placeholder 3"/>
          <p:cNvSpPr>
            <a:spLocks noGrp="1"/>
          </p:cNvSpPr>
          <p:nvPr>
            <p:ph type="sldNum" sz="quarter" idx="10"/>
          </p:nvPr>
        </p:nvSpPr>
        <p:spPr/>
        <p:txBody>
          <a:bodyPr/>
          <a:lstStyle/>
          <a:p>
            <a:fld id="{5D782524-D776-4FED-81FE-A150B889F6F1}" type="slidenum">
              <a:rPr lang="en-US" smtClean="0"/>
              <a:t>20</a:t>
            </a:fld>
            <a:endParaRPr lang="en-US"/>
          </a:p>
        </p:txBody>
      </p:sp>
    </p:spTree>
    <p:extLst>
      <p:ext uri="{BB962C8B-B14F-4D97-AF65-F5344CB8AC3E}">
        <p14:creationId xmlns:p14="http://schemas.microsoft.com/office/powerpoint/2010/main" val="353777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acquisition of standard parts</a:t>
            </a:r>
            <a:endParaRPr lang="en-US" dirty="0"/>
          </a:p>
        </p:txBody>
      </p:sp>
      <p:sp>
        <p:nvSpPr>
          <p:cNvPr id="4" name="Slide Number Placeholder 3"/>
          <p:cNvSpPr>
            <a:spLocks noGrp="1"/>
          </p:cNvSpPr>
          <p:nvPr>
            <p:ph type="sldNum" sz="quarter" idx="10"/>
          </p:nvPr>
        </p:nvSpPr>
        <p:spPr/>
        <p:txBody>
          <a:bodyPr/>
          <a:lstStyle/>
          <a:p>
            <a:fld id="{5D782524-D776-4FED-81FE-A150B889F6F1}" type="slidenum">
              <a:rPr lang="en-US" smtClean="0"/>
              <a:t>23</a:t>
            </a:fld>
            <a:endParaRPr lang="en-US"/>
          </a:p>
        </p:txBody>
      </p:sp>
    </p:spTree>
    <p:extLst>
      <p:ext uri="{BB962C8B-B14F-4D97-AF65-F5344CB8AC3E}">
        <p14:creationId xmlns:p14="http://schemas.microsoft.com/office/powerpoint/2010/main" val="2411618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82524-D776-4FED-81FE-A150B889F6F1}" type="slidenum">
              <a:rPr lang="en-US" smtClean="0"/>
              <a:t>25</a:t>
            </a:fld>
            <a:endParaRPr lang="en-US"/>
          </a:p>
        </p:txBody>
      </p:sp>
    </p:spTree>
    <p:extLst>
      <p:ext uri="{BB962C8B-B14F-4D97-AF65-F5344CB8AC3E}">
        <p14:creationId xmlns:p14="http://schemas.microsoft.com/office/powerpoint/2010/main" val="2056692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assembly done by TVR Machine</a:t>
            </a:r>
            <a:endParaRPr lang="en-US" dirty="0"/>
          </a:p>
        </p:txBody>
      </p:sp>
      <p:sp>
        <p:nvSpPr>
          <p:cNvPr id="4" name="Slide Number Placeholder 3"/>
          <p:cNvSpPr>
            <a:spLocks noGrp="1"/>
          </p:cNvSpPr>
          <p:nvPr>
            <p:ph type="sldNum" sz="quarter" idx="10"/>
          </p:nvPr>
        </p:nvSpPr>
        <p:spPr/>
        <p:txBody>
          <a:bodyPr/>
          <a:lstStyle/>
          <a:p>
            <a:fld id="{5D782524-D776-4FED-81FE-A150B889F6F1}" type="slidenum">
              <a:rPr lang="en-US" smtClean="0"/>
              <a:t>26</a:t>
            </a:fld>
            <a:endParaRPr lang="en-US"/>
          </a:p>
        </p:txBody>
      </p:sp>
    </p:spTree>
    <p:extLst>
      <p:ext uri="{BB962C8B-B14F-4D97-AF65-F5344CB8AC3E}">
        <p14:creationId xmlns:p14="http://schemas.microsoft.com/office/powerpoint/2010/main" val="750542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r>
              <a:rPr lang="en-US" baseline="0" dirty="0" smtClean="0"/>
              <a:t> weeks from the time order placed with TVR with all necessary materials delivered at that time as well</a:t>
            </a:r>
            <a:endParaRPr lang="en-US" dirty="0"/>
          </a:p>
        </p:txBody>
      </p:sp>
      <p:sp>
        <p:nvSpPr>
          <p:cNvPr id="4" name="Slide Number Placeholder 3"/>
          <p:cNvSpPr>
            <a:spLocks noGrp="1"/>
          </p:cNvSpPr>
          <p:nvPr>
            <p:ph type="sldNum" sz="quarter" idx="10"/>
          </p:nvPr>
        </p:nvSpPr>
        <p:spPr/>
        <p:txBody>
          <a:bodyPr/>
          <a:lstStyle/>
          <a:p>
            <a:fld id="{5D782524-D776-4FED-81FE-A150B889F6F1}" type="slidenum">
              <a:rPr lang="en-US" smtClean="0"/>
              <a:t>27</a:t>
            </a:fld>
            <a:endParaRPr lang="en-US"/>
          </a:p>
        </p:txBody>
      </p:sp>
    </p:spTree>
    <p:extLst>
      <p:ext uri="{BB962C8B-B14F-4D97-AF65-F5344CB8AC3E}">
        <p14:creationId xmlns:p14="http://schemas.microsoft.com/office/powerpoint/2010/main" val="245996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desig</a:t>
            </a:r>
            <a:endParaRPr lang="en-US" dirty="0"/>
          </a:p>
        </p:txBody>
      </p:sp>
      <p:sp>
        <p:nvSpPr>
          <p:cNvPr id="4" name="Slide Number Placeholder 3"/>
          <p:cNvSpPr>
            <a:spLocks noGrp="1"/>
          </p:cNvSpPr>
          <p:nvPr>
            <p:ph type="sldNum" sz="quarter" idx="10"/>
          </p:nvPr>
        </p:nvSpPr>
        <p:spPr/>
        <p:txBody>
          <a:bodyPr/>
          <a:lstStyle/>
          <a:p>
            <a:fld id="{5D782524-D776-4FED-81FE-A150B889F6F1}" type="slidenum">
              <a:rPr lang="en-US" smtClean="0"/>
              <a:t>29</a:t>
            </a:fld>
            <a:endParaRPr lang="en-US"/>
          </a:p>
        </p:txBody>
      </p:sp>
    </p:spTree>
    <p:extLst>
      <p:ext uri="{BB962C8B-B14F-4D97-AF65-F5344CB8AC3E}">
        <p14:creationId xmlns:p14="http://schemas.microsoft.com/office/powerpoint/2010/main" val="115483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a:t>
            </a:r>
            <a:r>
              <a:rPr lang="en-US" baseline="0" dirty="0" smtClean="0"/>
              <a:t> significant application of AFOs – ankle foot orthotics – is correcting foot deformities and strengthening particular muscle groups in the leg and foot</a:t>
            </a:r>
          </a:p>
          <a:p>
            <a:pPr marL="171450" indent="-171450">
              <a:buFont typeface="Arial" pitchFamily="34" charset="0"/>
              <a:buChar char="•"/>
            </a:pPr>
            <a:r>
              <a:rPr lang="en-US" baseline="0" dirty="0" smtClean="0"/>
              <a:t>cerebral palsy patients represent a significant portion of the patient population making up the target consumer group for the AFO-FD</a:t>
            </a:r>
            <a:endParaRPr lang="en-US" dirty="0"/>
          </a:p>
        </p:txBody>
      </p:sp>
      <p:sp>
        <p:nvSpPr>
          <p:cNvPr id="4" name="Slide Number Placeholder 3"/>
          <p:cNvSpPr>
            <a:spLocks noGrp="1"/>
          </p:cNvSpPr>
          <p:nvPr>
            <p:ph type="sldNum" sz="quarter" idx="10"/>
          </p:nvPr>
        </p:nvSpPr>
        <p:spPr/>
        <p:txBody>
          <a:bodyPr/>
          <a:lstStyle/>
          <a:p>
            <a:fld id="{5D782524-D776-4FED-81FE-A150B889F6F1}" type="slidenum">
              <a:rPr lang="en-US" smtClean="0"/>
              <a:t>3</a:t>
            </a:fld>
            <a:endParaRPr lang="en-US"/>
          </a:p>
        </p:txBody>
      </p:sp>
    </p:spTree>
    <p:extLst>
      <p:ext uri="{BB962C8B-B14F-4D97-AF65-F5344CB8AC3E}">
        <p14:creationId xmlns:p14="http://schemas.microsoft.com/office/powerpoint/2010/main" val="422214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primary selection</a:t>
            </a:r>
            <a:r>
              <a:rPr lang="en-US" baseline="0" dirty="0" smtClean="0"/>
              <a:t> was in choosing a particular style; “style” used to refer to different approaches, drawing upon imagination but upon methods of locking and fixing features together, some in strapping applications from other industries and some from entirely unrelated applications</a:t>
            </a:r>
            <a:endParaRPr lang="en-US" dirty="0"/>
          </a:p>
        </p:txBody>
      </p:sp>
      <p:sp>
        <p:nvSpPr>
          <p:cNvPr id="4" name="Slide Number Placeholder 3"/>
          <p:cNvSpPr>
            <a:spLocks noGrp="1"/>
          </p:cNvSpPr>
          <p:nvPr>
            <p:ph type="sldNum" sz="quarter" idx="10"/>
          </p:nvPr>
        </p:nvSpPr>
        <p:spPr/>
        <p:txBody>
          <a:bodyPr/>
          <a:lstStyle/>
          <a:p>
            <a:fld id="{5D782524-D776-4FED-81FE-A150B889F6F1}" type="slidenum">
              <a:rPr lang="en-US" smtClean="0"/>
              <a:t>6</a:t>
            </a:fld>
            <a:endParaRPr lang="en-US"/>
          </a:p>
        </p:txBody>
      </p:sp>
    </p:spTree>
    <p:extLst>
      <p:ext uri="{BB962C8B-B14F-4D97-AF65-F5344CB8AC3E}">
        <p14:creationId xmlns:p14="http://schemas.microsoft.com/office/powerpoint/2010/main" val="3184767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evaluating</a:t>
            </a:r>
            <a:r>
              <a:rPr lang="en-US" baseline="0" dirty="0" smtClean="0"/>
              <a:t> the forces involved two essential considerations, the first was determining “how tight is tight enough?”</a:t>
            </a:r>
            <a:endParaRPr lang="en-US" dirty="0"/>
          </a:p>
        </p:txBody>
      </p:sp>
      <p:sp>
        <p:nvSpPr>
          <p:cNvPr id="4" name="Slide Number Placeholder 3"/>
          <p:cNvSpPr>
            <a:spLocks noGrp="1"/>
          </p:cNvSpPr>
          <p:nvPr>
            <p:ph type="sldNum" sz="quarter" idx="10"/>
          </p:nvPr>
        </p:nvSpPr>
        <p:spPr/>
        <p:txBody>
          <a:bodyPr/>
          <a:lstStyle/>
          <a:p>
            <a:fld id="{5D782524-D776-4FED-81FE-A150B889F6F1}" type="slidenum">
              <a:rPr lang="en-US" smtClean="0"/>
              <a:t>8</a:t>
            </a:fld>
            <a:endParaRPr lang="en-US"/>
          </a:p>
        </p:txBody>
      </p:sp>
    </p:spTree>
    <p:extLst>
      <p:ext uri="{BB962C8B-B14F-4D97-AF65-F5344CB8AC3E}">
        <p14:creationId xmlns:p14="http://schemas.microsoft.com/office/powerpoint/2010/main" val="1723966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springs in parallel</a:t>
            </a:r>
            <a:endParaRPr lang="en-US" dirty="0"/>
          </a:p>
        </p:txBody>
      </p:sp>
      <p:sp>
        <p:nvSpPr>
          <p:cNvPr id="4" name="Slide Number Placeholder 3"/>
          <p:cNvSpPr>
            <a:spLocks noGrp="1"/>
          </p:cNvSpPr>
          <p:nvPr>
            <p:ph type="sldNum" sz="quarter" idx="10"/>
          </p:nvPr>
        </p:nvSpPr>
        <p:spPr/>
        <p:txBody>
          <a:bodyPr/>
          <a:lstStyle/>
          <a:p>
            <a:fld id="{5D782524-D776-4FED-81FE-A150B889F6F1}" type="slidenum">
              <a:rPr lang="en-US" smtClean="0"/>
              <a:t>9</a:t>
            </a:fld>
            <a:endParaRPr lang="en-US"/>
          </a:p>
        </p:txBody>
      </p:sp>
    </p:spTree>
    <p:extLst>
      <p:ext uri="{BB962C8B-B14F-4D97-AF65-F5344CB8AC3E}">
        <p14:creationId xmlns:p14="http://schemas.microsoft.com/office/powerpoint/2010/main" val="72252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failure point</a:t>
            </a:r>
            <a:r>
              <a:rPr lang="en-US" baseline="0" dirty="0" smtClean="0"/>
              <a:t> expected to be wire rope (75 </a:t>
            </a:r>
            <a:r>
              <a:rPr lang="en-US" baseline="0" dirty="0" err="1" smtClean="0"/>
              <a:t>lb</a:t>
            </a:r>
            <a:r>
              <a:rPr lang="en-US" baseline="0" dirty="0" smtClean="0"/>
              <a:t> max loading)</a:t>
            </a:r>
            <a:endParaRPr lang="en-US" dirty="0"/>
          </a:p>
        </p:txBody>
      </p:sp>
      <p:sp>
        <p:nvSpPr>
          <p:cNvPr id="4" name="Slide Number Placeholder 3"/>
          <p:cNvSpPr>
            <a:spLocks noGrp="1"/>
          </p:cNvSpPr>
          <p:nvPr>
            <p:ph type="sldNum" sz="quarter" idx="10"/>
          </p:nvPr>
        </p:nvSpPr>
        <p:spPr/>
        <p:txBody>
          <a:bodyPr/>
          <a:lstStyle/>
          <a:p>
            <a:fld id="{5D782524-D776-4FED-81FE-A150B889F6F1}" type="slidenum">
              <a:rPr lang="en-US" smtClean="0"/>
              <a:t>10</a:t>
            </a:fld>
            <a:endParaRPr lang="en-US"/>
          </a:p>
        </p:txBody>
      </p:sp>
    </p:spTree>
    <p:extLst>
      <p:ext uri="{BB962C8B-B14F-4D97-AF65-F5344CB8AC3E}">
        <p14:creationId xmlns:p14="http://schemas.microsoft.com/office/powerpoint/2010/main" val="182616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Safety</a:t>
            </a:r>
          </a:p>
          <a:p>
            <a:pPr marL="628650" lvl="1" indent="-171450">
              <a:buFont typeface="Arial" pitchFamily="34" charset="0"/>
              <a:buChar char="•"/>
            </a:pPr>
            <a:r>
              <a:rPr lang="en-US" dirty="0" smtClean="0"/>
              <a:t>Racks and straps</a:t>
            </a:r>
          </a:p>
          <a:p>
            <a:pPr marL="1085850" lvl="2" indent="-171450">
              <a:buFont typeface="Arial" pitchFamily="34" charset="0"/>
              <a:buChar char="•"/>
            </a:pPr>
            <a:r>
              <a:rPr lang="en-US" dirty="0" smtClean="0"/>
              <a:t>metal racks always contained within housing; straps only component passing through shell wall</a:t>
            </a:r>
          </a:p>
          <a:p>
            <a:pPr marL="628650" lvl="1" indent="-171450">
              <a:buFont typeface="Arial" pitchFamily="34" charset="0"/>
              <a:buChar char="•"/>
            </a:pPr>
            <a:r>
              <a:rPr lang="en-US" dirty="0" smtClean="0"/>
              <a:t>components fixed together via screws</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D782524-D776-4FED-81FE-A150B889F6F1}" type="slidenum">
              <a:rPr lang="en-US" smtClean="0"/>
              <a:t>14</a:t>
            </a:fld>
            <a:endParaRPr lang="en-US"/>
          </a:p>
        </p:txBody>
      </p:sp>
    </p:spTree>
    <p:extLst>
      <p:ext uri="{BB962C8B-B14F-4D97-AF65-F5344CB8AC3E}">
        <p14:creationId xmlns:p14="http://schemas.microsoft.com/office/powerpoint/2010/main" val="31151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ABS material – high mechanical and tensile </a:t>
            </a:r>
            <a:r>
              <a:rPr lang="en-US" dirty="0" err="1" smtClean="0"/>
              <a:t>strenght</a:t>
            </a:r>
            <a:r>
              <a:rPr lang="en-US" dirty="0" smtClean="0"/>
              <a:t>, medium pricing, molded/fabricated</a:t>
            </a:r>
            <a:r>
              <a:rPr lang="en-US" baseline="0" dirty="0" smtClean="0"/>
              <a:t> easily; electrically insulated</a:t>
            </a:r>
            <a:endParaRPr lang="en-US" dirty="0" smtClean="0"/>
          </a:p>
          <a:p>
            <a:pPr marL="171450" indent="-171450">
              <a:buFont typeface="Arial" pitchFamily="34" charset="0"/>
              <a:buChar char="•"/>
            </a:pPr>
            <a:r>
              <a:rPr lang="en-US" dirty="0" err="1" smtClean="0"/>
              <a:t>Delrin</a:t>
            </a:r>
            <a:r>
              <a:rPr lang="en-US" dirty="0" smtClean="0"/>
              <a:t> for prototyping</a:t>
            </a:r>
            <a:endParaRPr lang="en-US" dirty="0"/>
          </a:p>
        </p:txBody>
      </p:sp>
      <p:sp>
        <p:nvSpPr>
          <p:cNvPr id="4" name="Slide Number Placeholder 3"/>
          <p:cNvSpPr>
            <a:spLocks noGrp="1"/>
          </p:cNvSpPr>
          <p:nvPr>
            <p:ph type="sldNum" sz="quarter" idx="10"/>
          </p:nvPr>
        </p:nvSpPr>
        <p:spPr/>
        <p:txBody>
          <a:bodyPr/>
          <a:lstStyle/>
          <a:p>
            <a:fld id="{5D782524-D776-4FED-81FE-A150B889F6F1}" type="slidenum">
              <a:rPr lang="en-US" smtClean="0"/>
              <a:t>16</a:t>
            </a:fld>
            <a:endParaRPr lang="en-US"/>
          </a:p>
        </p:txBody>
      </p:sp>
    </p:spTree>
    <p:extLst>
      <p:ext uri="{BB962C8B-B14F-4D97-AF65-F5344CB8AC3E}">
        <p14:creationId xmlns:p14="http://schemas.microsoft.com/office/powerpoint/2010/main" val="4292553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into the House</a:t>
            </a:r>
            <a:endParaRPr lang="en-US" dirty="0"/>
          </a:p>
        </p:txBody>
      </p:sp>
      <p:sp>
        <p:nvSpPr>
          <p:cNvPr id="4" name="Slide Number Placeholder 3"/>
          <p:cNvSpPr>
            <a:spLocks noGrp="1"/>
          </p:cNvSpPr>
          <p:nvPr>
            <p:ph type="sldNum" sz="quarter" idx="10"/>
          </p:nvPr>
        </p:nvSpPr>
        <p:spPr/>
        <p:txBody>
          <a:bodyPr/>
          <a:lstStyle/>
          <a:p>
            <a:fld id="{5D782524-D776-4FED-81FE-A150B889F6F1}" type="slidenum">
              <a:rPr lang="en-US" smtClean="0"/>
              <a:t>18</a:t>
            </a:fld>
            <a:endParaRPr lang="en-US"/>
          </a:p>
        </p:txBody>
      </p:sp>
    </p:spTree>
    <p:extLst>
      <p:ext uri="{BB962C8B-B14F-4D97-AF65-F5344CB8AC3E}">
        <p14:creationId xmlns:p14="http://schemas.microsoft.com/office/powerpoint/2010/main" val="1473213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49A3B2A-1E72-42C5-8B1B-B51070547181}" type="datetimeFigureOut">
              <a:rPr lang="en-US" smtClean="0"/>
              <a:t>12/4/2011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5CA4F5F-1D98-4C65-86AA-289E81E04AF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9A3B2A-1E72-42C5-8B1B-B51070547181}" type="datetimeFigureOut">
              <a:rPr lang="en-US" smtClean="0"/>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A4F5F-1D98-4C65-86AA-289E81E04A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49A3B2A-1E72-42C5-8B1B-B51070547181}" type="datetimeFigureOut">
              <a:rPr lang="en-US" smtClean="0"/>
              <a:t>12/4/2011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5CA4F5F-1D98-4C65-86AA-289E81E04A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49A3B2A-1E72-42C5-8B1B-B51070547181}" type="datetimeFigureOut">
              <a:rPr lang="en-US" smtClean="0"/>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5CA4F5F-1D98-4C65-86AA-289E81E04AFC}"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49A3B2A-1E72-42C5-8B1B-B51070547181}" type="datetimeFigureOut">
              <a:rPr lang="en-US" smtClean="0"/>
              <a:t>12/4/2011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5CA4F5F-1D98-4C65-86AA-289E81E04AFC}"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49A3B2A-1E72-42C5-8B1B-B51070547181}" type="datetimeFigureOut">
              <a:rPr lang="en-US" smtClean="0"/>
              <a:t>12/4/2011</a:t>
            </a:fld>
            <a:endParaRPr lang="en-US"/>
          </a:p>
        </p:txBody>
      </p:sp>
      <p:sp>
        <p:nvSpPr>
          <p:cNvPr id="10" name="Slide Number Placeholder 9"/>
          <p:cNvSpPr>
            <a:spLocks noGrp="1"/>
          </p:cNvSpPr>
          <p:nvPr>
            <p:ph type="sldNum" sz="quarter" idx="16"/>
          </p:nvPr>
        </p:nvSpPr>
        <p:spPr/>
        <p:txBody>
          <a:bodyPr rtlCol="0"/>
          <a:lstStyle/>
          <a:p>
            <a:fld id="{A5CA4F5F-1D98-4C65-86AA-289E81E04AFC}"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49A3B2A-1E72-42C5-8B1B-B51070547181}" type="datetimeFigureOut">
              <a:rPr lang="en-US" smtClean="0"/>
              <a:t>12/4/2011</a:t>
            </a:fld>
            <a:endParaRPr lang="en-US"/>
          </a:p>
        </p:txBody>
      </p:sp>
      <p:sp>
        <p:nvSpPr>
          <p:cNvPr id="12" name="Slide Number Placeholder 11"/>
          <p:cNvSpPr>
            <a:spLocks noGrp="1"/>
          </p:cNvSpPr>
          <p:nvPr>
            <p:ph type="sldNum" sz="quarter" idx="16"/>
          </p:nvPr>
        </p:nvSpPr>
        <p:spPr/>
        <p:txBody>
          <a:bodyPr rtlCol="0"/>
          <a:lstStyle/>
          <a:p>
            <a:fld id="{A5CA4F5F-1D98-4C65-86AA-289E81E04AFC}"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9A3B2A-1E72-42C5-8B1B-B51070547181}" type="datetimeFigureOut">
              <a:rPr lang="en-US" smtClean="0"/>
              <a:t>12/4/2011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5CA4F5F-1D98-4C65-86AA-289E81E04A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A3B2A-1E72-42C5-8B1B-B51070547181}" type="datetimeFigureOut">
              <a:rPr lang="en-US" smtClean="0"/>
              <a:t>12/4/2011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5CA4F5F-1D98-4C65-86AA-289E81E04A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49A3B2A-1E72-42C5-8B1B-B51070547181}" type="datetimeFigureOut">
              <a:rPr lang="en-US" smtClean="0"/>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5CA4F5F-1D98-4C65-86AA-289E81E04AFC}"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49A3B2A-1E72-42C5-8B1B-B51070547181}" type="datetimeFigureOut">
              <a:rPr lang="en-US" smtClean="0"/>
              <a:t>12/4/2011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5CA4F5F-1D98-4C65-86AA-289E81E04AFC}"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49A3B2A-1E72-42C5-8B1B-B51070547181}" type="datetimeFigureOut">
              <a:rPr lang="en-US" smtClean="0"/>
              <a:t>12/4/2011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5CA4F5F-1D98-4C65-86AA-289E81E04A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chemeClr val="accent1">
              <a:lumMod val="50000"/>
            </a:schemeClr>
          </a:solidFill>
        </p:spPr>
        <p:txBody>
          <a:bodyPr/>
          <a:lstStyle/>
          <a:p>
            <a:r>
              <a:rPr lang="en-US" dirty="0" smtClean="0"/>
              <a:t>Bryce Miller, Alessandra </a:t>
            </a:r>
            <a:r>
              <a:rPr lang="en-US" dirty="0" err="1" smtClean="0"/>
              <a:t>Hruschka</a:t>
            </a:r>
            <a:r>
              <a:rPr lang="en-US" dirty="0" smtClean="0"/>
              <a:t>, Gina </a:t>
            </a:r>
            <a:r>
              <a:rPr lang="en-US" dirty="0" err="1" smtClean="0"/>
              <a:t>Maliekal</a:t>
            </a:r>
            <a:endParaRPr lang="en-US" dirty="0"/>
          </a:p>
        </p:txBody>
      </p:sp>
      <p:sp>
        <p:nvSpPr>
          <p:cNvPr id="4" name="TextBox 3"/>
          <p:cNvSpPr txBox="1"/>
          <p:nvPr/>
        </p:nvSpPr>
        <p:spPr>
          <a:xfrm>
            <a:off x="0" y="6172200"/>
            <a:ext cx="2209800" cy="492443"/>
          </a:xfrm>
          <a:prstGeom prst="rect">
            <a:avLst/>
          </a:prstGeom>
          <a:noFill/>
        </p:spPr>
        <p:txBody>
          <a:bodyPr wrap="square" rtlCol="0">
            <a:spAutoFit/>
          </a:bodyPr>
          <a:lstStyle/>
          <a:p>
            <a:r>
              <a:rPr lang="en-US" sz="2600" dirty="0" smtClean="0"/>
              <a:t>Group 11</a:t>
            </a:r>
            <a:endParaRPr lang="en-US" sz="2600" dirty="0"/>
          </a:p>
        </p:txBody>
      </p:sp>
      <p:sp>
        <p:nvSpPr>
          <p:cNvPr id="5" name="TextBox 4"/>
          <p:cNvSpPr txBox="1"/>
          <p:nvPr/>
        </p:nvSpPr>
        <p:spPr>
          <a:xfrm>
            <a:off x="1085850" y="1676400"/>
            <a:ext cx="6972300" cy="2308324"/>
          </a:xfrm>
          <a:prstGeom prst="rect">
            <a:avLst/>
          </a:prstGeom>
          <a:noFill/>
        </p:spPr>
        <p:txBody>
          <a:bodyPr wrap="square" rtlCol="0">
            <a:spAutoFit/>
          </a:bodyPr>
          <a:lstStyle/>
          <a:p>
            <a:pPr algn="ctr"/>
            <a:r>
              <a:rPr lang="en-US" sz="4800" dirty="0" smtClean="0"/>
              <a:t>User Friendly</a:t>
            </a:r>
          </a:p>
          <a:p>
            <a:pPr algn="ctr"/>
            <a:r>
              <a:rPr lang="en-US" sz="4800" dirty="0" smtClean="0"/>
              <a:t>Fastening Device</a:t>
            </a:r>
          </a:p>
          <a:p>
            <a:pPr algn="ctr"/>
            <a:r>
              <a:rPr lang="en-US" sz="4800" dirty="0" smtClean="0"/>
              <a:t>(UF-FD)</a:t>
            </a:r>
            <a:endParaRPr lang="en-US" sz="4800" dirty="0"/>
          </a:p>
        </p:txBody>
      </p:sp>
    </p:spTree>
    <p:extLst>
      <p:ext uri="{BB962C8B-B14F-4D97-AF65-F5344CB8AC3E}">
        <p14:creationId xmlns:p14="http://schemas.microsoft.com/office/powerpoint/2010/main" val="874885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Loading Forces</a:t>
            </a:r>
            <a:endParaRPr lang="en-US" dirty="0"/>
          </a:p>
        </p:txBody>
      </p:sp>
      <p:sp>
        <p:nvSpPr>
          <p:cNvPr id="3" name="Content Placeholder 2"/>
          <p:cNvSpPr>
            <a:spLocks noGrp="1"/>
          </p:cNvSpPr>
          <p:nvPr>
            <p:ph sz="quarter" idx="1"/>
          </p:nvPr>
        </p:nvSpPr>
        <p:spPr/>
        <p:txBody>
          <a:bodyPr/>
          <a:lstStyle/>
          <a:p>
            <a:r>
              <a:rPr lang="en-US" dirty="0" smtClean="0"/>
              <a:t>What will be peak loading?</a:t>
            </a:r>
          </a:p>
          <a:p>
            <a:r>
              <a:rPr lang="en-US" dirty="0" smtClean="0"/>
              <a:t>45 </a:t>
            </a:r>
            <a:r>
              <a:rPr lang="en-US" dirty="0" err="1" smtClean="0"/>
              <a:t>lb</a:t>
            </a:r>
            <a:r>
              <a:rPr lang="en-US" dirty="0" smtClean="0"/>
              <a:t> max load – Silva et al</a:t>
            </a:r>
          </a:p>
          <a:p>
            <a:r>
              <a:rPr lang="en-US" dirty="0" smtClean="0"/>
              <a:t>failure point</a:t>
            </a:r>
          </a:p>
          <a:p>
            <a:r>
              <a:rPr lang="en-US" dirty="0" smtClean="0"/>
              <a:t>material deformation strengths</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09800"/>
            <a:ext cx="207652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29919" y="5596652"/>
            <a:ext cx="1161087" cy="369332"/>
          </a:xfrm>
          <a:prstGeom prst="rect">
            <a:avLst/>
          </a:prstGeom>
          <a:noFill/>
        </p:spPr>
        <p:txBody>
          <a:bodyPr wrap="none" rtlCol="0">
            <a:spAutoFit/>
          </a:bodyPr>
          <a:lstStyle/>
          <a:p>
            <a:r>
              <a:rPr lang="en-US" dirty="0" smtClean="0"/>
              <a:t>Silva et al.</a:t>
            </a:r>
            <a:endParaRPr lang="en-US" dirty="0"/>
          </a:p>
        </p:txBody>
      </p:sp>
    </p:spTree>
    <p:extLst>
      <p:ext uri="{BB962C8B-B14F-4D97-AF65-F5344CB8AC3E}">
        <p14:creationId xmlns:p14="http://schemas.microsoft.com/office/powerpoint/2010/main" val="2116003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Considerations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fontScale="92500" lnSpcReduction="10000"/>
              </a:bodyPr>
              <a:lstStyle/>
              <a:p>
                <a:r>
                  <a:rPr lang="en-US" dirty="0" smtClean="0"/>
                  <a:t>anthropometric data of calf circumference</a:t>
                </a:r>
              </a:p>
              <a:p>
                <a:pPr lvl="1"/>
                <a:r>
                  <a:rPr lang="en-US" dirty="0" smtClean="0"/>
                  <a:t>minimum two sizes</a:t>
                </a:r>
              </a:p>
              <a:p>
                <a:pPr lvl="1"/>
                <a:endParaRPr lang="en-US" dirty="0"/>
              </a:p>
              <a:p>
                <a:pPr lvl="1"/>
                <a:endParaRPr lang="en-US" dirty="0" smtClean="0"/>
              </a:p>
              <a:p>
                <a:pPr lvl="1"/>
                <a:endParaRPr lang="en-US" dirty="0"/>
              </a:p>
              <a:p>
                <a:pPr lvl="1"/>
                <a:r>
                  <a:rPr lang="en-US" dirty="0" smtClean="0"/>
                  <a:t>data of a 5-yr old; focus on CP patients</a:t>
                </a:r>
              </a:p>
              <a:p>
                <a:pPr lvl="1"/>
                <a:r>
                  <a:rPr lang="en-US" dirty="0" smtClean="0"/>
                  <a:t>stunted growth and atrophied muscles</a:t>
                </a:r>
              </a:p>
              <a:p>
                <a:pPr lvl="1"/>
                <a:r>
                  <a:rPr lang="en-US" dirty="0" smtClean="0"/>
                  <a:t>orthotic opening 1/3 of calf circumference</a:t>
                </a:r>
              </a:p>
              <a:p>
                <a:pPr lvl="1"/>
                <a:endParaRPr lang="en-US" dirty="0" smtClean="0"/>
              </a:p>
              <a:p>
                <a:pPr lvl="1"/>
                <a14:m>
                  <m:oMath xmlns:m="http://schemas.openxmlformats.org/officeDocument/2006/math">
                    <m:d>
                      <m:dPr>
                        <m:ctrlPr>
                          <a:rPr lang="en-US" i="1"/>
                        </m:ctrlPr>
                      </m:dPr>
                      <m:e>
                        <m:f>
                          <m:fPr>
                            <m:ctrlPr>
                              <a:rPr lang="en-US" i="1"/>
                            </m:ctrlPr>
                          </m:fPr>
                          <m:num>
                            <m:r>
                              <a:rPr lang="en-US" i="1"/>
                              <m:t>1</m:t>
                            </m:r>
                          </m:num>
                          <m:den>
                            <m:r>
                              <a:rPr lang="en-US" i="1"/>
                              <m:t>3</m:t>
                            </m:r>
                          </m:den>
                        </m:f>
                        <m:r>
                          <a:rPr lang="en-US" i="1"/>
                          <m:t>𝑥</m:t>
                        </m:r>
                        <m:r>
                          <a:rPr lang="en-US" i="1"/>
                          <m:t> 25.9</m:t>
                        </m:r>
                        <m:r>
                          <a:rPr lang="en-US" i="1"/>
                          <m:t>𝑐𝑚</m:t>
                        </m:r>
                      </m:e>
                    </m:d>
                    <m:r>
                      <a:rPr lang="en-US" i="1"/>
                      <m:t>÷2.54</m:t>
                    </m:r>
                    <m:f>
                      <m:fPr>
                        <m:ctrlPr>
                          <a:rPr lang="en-US" i="1"/>
                        </m:ctrlPr>
                      </m:fPr>
                      <m:num>
                        <m:r>
                          <a:rPr lang="en-US" i="1"/>
                          <m:t>𝑐𝑚</m:t>
                        </m:r>
                      </m:num>
                      <m:den>
                        <m:r>
                          <a:rPr lang="en-US" i="1"/>
                          <m:t>𝑖𝑛</m:t>
                        </m:r>
                      </m:den>
                    </m:f>
                    <m:r>
                      <a:rPr lang="en-US" i="1"/>
                      <m:t>=3.39</m:t>
                    </m:r>
                    <m:r>
                      <a:rPr lang="en-US" i="1"/>
                      <m:t>𝑖𝑛</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374" t="-2171"/>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60850305"/>
              </p:ext>
            </p:extLst>
          </p:nvPr>
        </p:nvGraphicFramePr>
        <p:xfrm>
          <a:off x="2362200" y="2667000"/>
          <a:ext cx="4076700" cy="990600"/>
        </p:xfrm>
        <a:graphic>
          <a:graphicData uri="http://schemas.openxmlformats.org/drawingml/2006/table">
            <a:tbl>
              <a:tblPr firstRow="1" firstCol="1" bandRow="1">
                <a:tableStyleId>{5C22544A-7EE6-4342-B048-85BDC9FD1C3A}</a:tableStyleId>
              </a:tblPr>
              <a:tblGrid>
                <a:gridCol w="679450"/>
                <a:gridCol w="679450"/>
                <a:gridCol w="679450"/>
                <a:gridCol w="679450"/>
                <a:gridCol w="679450"/>
                <a:gridCol w="679450"/>
              </a:tblGrid>
              <a:tr h="200025">
                <a:tc gridSpan="6">
                  <a:txBody>
                    <a:bodyPr/>
                    <a:lstStyle/>
                    <a:p>
                      <a:pPr marL="0" marR="0" algn="ctr">
                        <a:lnSpc>
                          <a:spcPct val="115000"/>
                        </a:lnSpc>
                        <a:spcBef>
                          <a:spcPts val="0"/>
                        </a:spcBef>
                        <a:spcAft>
                          <a:spcPts val="0"/>
                        </a:spcAft>
                      </a:pPr>
                      <a:r>
                        <a:rPr lang="en-US" sz="1100" dirty="0">
                          <a:effectLst/>
                        </a:rPr>
                        <a:t>CP (5 years old) Children: Calf </a:t>
                      </a:r>
                      <a:r>
                        <a:rPr lang="en-US" sz="1100" dirty="0" smtClean="0">
                          <a:effectLst/>
                        </a:rPr>
                        <a:t>Circumference (cm)</a:t>
                      </a:r>
                      <a:endParaRPr lang="en-US" sz="1100" dirty="0">
                        <a:effectLst/>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025">
                <a:tc gridSpan="3">
                  <a:txBody>
                    <a:bodyPr/>
                    <a:lstStyle/>
                    <a:p>
                      <a:pPr marL="0" marR="0" algn="ctr">
                        <a:lnSpc>
                          <a:spcPct val="115000"/>
                        </a:lnSpc>
                        <a:spcBef>
                          <a:spcPts val="0"/>
                        </a:spcBef>
                        <a:spcAft>
                          <a:spcPts val="0"/>
                        </a:spcAft>
                      </a:pPr>
                      <a:r>
                        <a:rPr lang="en-US" sz="1100">
                          <a:effectLst/>
                        </a:rPr>
                        <a:t>Male</a:t>
                      </a:r>
                      <a:endParaRPr lang="en-US" sz="1100">
                        <a:effectLst/>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rPr>
                        <a:t>Female</a:t>
                      </a:r>
                      <a:endParaRPr lang="en-US" sz="1100">
                        <a:effectLst/>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r>
              <a:tr h="190500">
                <a:tc>
                  <a:txBody>
                    <a:bodyPr/>
                    <a:lstStyle/>
                    <a:p>
                      <a:pPr marL="0" marR="0" algn="r">
                        <a:lnSpc>
                          <a:spcPct val="115000"/>
                        </a:lnSpc>
                        <a:spcBef>
                          <a:spcPts val="0"/>
                        </a:spcBef>
                        <a:spcAft>
                          <a:spcPts val="0"/>
                        </a:spcAft>
                      </a:pPr>
                      <a:r>
                        <a:rPr lang="en-US" sz="1100">
                          <a:effectLst/>
                        </a:rPr>
                        <a:t>10%</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50%</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90%</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10%</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50%</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90%</a:t>
                      </a:r>
                      <a:endParaRPr lang="en-US" sz="1100">
                        <a:effectLst/>
                        <a:latin typeface="Calibri"/>
                        <a:ea typeface="Calibri"/>
                        <a:cs typeface="Times New Roman"/>
                      </a:endParaRPr>
                    </a:p>
                  </a:txBody>
                  <a:tcPr marL="68580" marR="68580" marT="0" marB="0" anchor="b"/>
                </a:tc>
              </a:tr>
              <a:tr h="200025">
                <a:tc>
                  <a:txBody>
                    <a:bodyPr/>
                    <a:lstStyle/>
                    <a:p>
                      <a:pPr marL="0" marR="0" algn="r">
                        <a:lnSpc>
                          <a:spcPct val="115000"/>
                        </a:lnSpc>
                        <a:spcBef>
                          <a:spcPts val="0"/>
                        </a:spcBef>
                        <a:spcAft>
                          <a:spcPts val="0"/>
                        </a:spcAft>
                      </a:pPr>
                      <a:r>
                        <a:rPr lang="en-US" sz="1100">
                          <a:effectLst/>
                        </a:rPr>
                        <a:t>25.9</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29.9</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35.5</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27</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30.6</a:t>
                      </a:r>
                      <a:endParaRPr lang="en-US" sz="110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36.5</a:t>
                      </a:r>
                      <a:endParaRPr lang="en-US" sz="1100">
                        <a:effectLst/>
                        <a:latin typeface="Calibri"/>
                        <a:ea typeface="Calibri"/>
                        <a:cs typeface="Times New Roman"/>
                      </a:endParaRPr>
                    </a:p>
                  </a:txBody>
                  <a:tcPr marL="68580" marR="68580" marT="0" marB="0" anchor="b"/>
                </a:tc>
              </a:tr>
              <a:tr h="200025">
                <a:tc gridSpan="6">
                  <a:txBody>
                    <a:bodyPr/>
                    <a:lstStyle/>
                    <a:p>
                      <a:pPr marL="0" marR="0" algn="ctr">
                        <a:lnSpc>
                          <a:spcPct val="115000"/>
                        </a:lnSpc>
                        <a:spcBef>
                          <a:spcPts val="0"/>
                        </a:spcBef>
                        <a:spcAft>
                          <a:spcPts val="0"/>
                        </a:spcAft>
                      </a:pPr>
                      <a:r>
                        <a:rPr lang="en-US" sz="1100" dirty="0">
                          <a:effectLst/>
                        </a:rPr>
                        <a:t> Data from: http://www.cdc.gov/nchs/data/nhsr/nhsr010.pdf</a:t>
                      </a:r>
                      <a:endParaRPr lang="en-US" sz="1100" dirty="0">
                        <a:effectLst/>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620876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Specific Details of Chosen Design</a:t>
            </a:r>
            <a:endParaRPr lang="en-US" dirty="0"/>
          </a:p>
        </p:txBody>
      </p:sp>
    </p:spTree>
    <p:extLst>
      <p:ext uri="{BB962C8B-B14F-4D97-AF65-F5344CB8AC3E}">
        <p14:creationId xmlns:p14="http://schemas.microsoft.com/office/powerpoint/2010/main" val="3166118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Overview – The Big Picture</a:t>
            </a:r>
            <a:endParaRPr lang="en-US" dirty="0"/>
          </a:p>
        </p:txBody>
      </p:sp>
      <p:pic>
        <p:nvPicPr>
          <p:cNvPr id="11" name="Content Placeholder 10"/>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9600" y="1970553"/>
            <a:ext cx="3886200" cy="3809069"/>
          </a:xfrm>
        </p:spPr>
      </p:pic>
      <p:pic>
        <p:nvPicPr>
          <p:cNvPr id="10" name="Content Placeholder 9"/>
          <p:cNvPicPr>
            <a:picLocks noGrp="1"/>
          </p:cNvPicPr>
          <p:nvPr>
            <p:ph sz="quarter" idx="2"/>
          </p:nvPr>
        </p:nvPicPr>
        <p:blipFill>
          <a:blip r:embed="rId3" cstate="print"/>
          <a:srcRect/>
          <a:stretch>
            <a:fillRect/>
          </a:stretch>
        </p:blipFill>
        <p:spPr bwMode="auto">
          <a:xfrm>
            <a:off x="4845050" y="1956104"/>
            <a:ext cx="3886200" cy="3837967"/>
          </a:xfrm>
          <a:prstGeom prst="rect">
            <a:avLst/>
          </a:prstGeom>
          <a:noFill/>
          <a:ln w="9525">
            <a:noFill/>
            <a:miter lim="800000"/>
            <a:headEnd/>
            <a:tailEnd/>
          </a:ln>
        </p:spPr>
      </p:pic>
      <p:cxnSp>
        <p:nvCxnSpPr>
          <p:cNvPr id="13" name="Straight Arrow Connector 12"/>
          <p:cNvCxnSpPr/>
          <p:nvPr/>
        </p:nvCxnSpPr>
        <p:spPr>
          <a:xfrm flipV="1">
            <a:off x="3505200" y="5410200"/>
            <a:ext cx="990600" cy="5334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057400" y="1828800"/>
            <a:ext cx="2438400" cy="1524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9600" y="2499360"/>
            <a:ext cx="0" cy="161544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981" y="3168134"/>
            <a:ext cx="607859" cy="369332"/>
          </a:xfrm>
          <a:prstGeom prst="rect">
            <a:avLst/>
          </a:prstGeom>
          <a:noFill/>
        </p:spPr>
        <p:txBody>
          <a:bodyPr wrap="none" rtlCol="0">
            <a:spAutoFit/>
          </a:bodyPr>
          <a:lstStyle/>
          <a:p>
            <a:r>
              <a:rPr lang="en-US" dirty="0" smtClean="0"/>
              <a:t>1¾”</a:t>
            </a:r>
            <a:endParaRPr lang="en-US" dirty="0"/>
          </a:p>
        </p:txBody>
      </p:sp>
      <p:sp>
        <p:nvSpPr>
          <p:cNvPr id="22" name="TextBox 21"/>
          <p:cNvSpPr txBox="1"/>
          <p:nvPr/>
        </p:nvSpPr>
        <p:spPr>
          <a:xfrm>
            <a:off x="3305466" y="2177534"/>
            <a:ext cx="399468" cy="369332"/>
          </a:xfrm>
          <a:prstGeom prst="rect">
            <a:avLst/>
          </a:prstGeom>
          <a:noFill/>
        </p:spPr>
        <p:txBody>
          <a:bodyPr wrap="none" rtlCol="0">
            <a:spAutoFit/>
          </a:bodyPr>
          <a:lstStyle/>
          <a:p>
            <a:r>
              <a:rPr lang="en-US" dirty="0" smtClean="0"/>
              <a:t>3”</a:t>
            </a:r>
            <a:endParaRPr lang="en-US" dirty="0"/>
          </a:p>
        </p:txBody>
      </p:sp>
      <p:sp>
        <p:nvSpPr>
          <p:cNvPr id="23" name="TextBox 22"/>
          <p:cNvSpPr txBox="1"/>
          <p:nvPr/>
        </p:nvSpPr>
        <p:spPr>
          <a:xfrm>
            <a:off x="3909060" y="5659874"/>
            <a:ext cx="832279" cy="369332"/>
          </a:xfrm>
          <a:prstGeom prst="rect">
            <a:avLst/>
          </a:prstGeom>
          <a:noFill/>
        </p:spPr>
        <p:txBody>
          <a:bodyPr wrap="none" rtlCol="0">
            <a:spAutoFit/>
          </a:bodyPr>
          <a:lstStyle/>
          <a:p>
            <a:r>
              <a:rPr lang="en-US" dirty="0" smtClean="0"/>
              <a:t>1 1/3”</a:t>
            </a:r>
            <a:endParaRPr lang="en-US" dirty="0"/>
          </a:p>
        </p:txBody>
      </p:sp>
    </p:spTree>
    <p:extLst>
      <p:ext uri="{BB962C8B-B14F-4D97-AF65-F5344CB8AC3E}">
        <p14:creationId xmlns:p14="http://schemas.microsoft.com/office/powerpoint/2010/main" val="3364304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 Indicator System</a:t>
            </a:r>
            <a:endParaRPr lang="en-US" dirty="0"/>
          </a:p>
        </p:txBody>
      </p:sp>
      <p:sp>
        <p:nvSpPr>
          <p:cNvPr id="3" name="Content Placeholder 2"/>
          <p:cNvSpPr>
            <a:spLocks noGrp="1"/>
          </p:cNvSpPr>
          <p:nvPr>
            <p:ph sz="quarter" idx="1"/>
          </p:nvPr>
        </p:nvSpPr>
        <p:spPr/>
        <p:txBody>
          <a:bodyPr/>
          <a:lstStyle/>
          <a:p>
            <a:r>
              <a:rPr lang="en-US" dirty="0" smtClean="0"/>
              <a:t>Shell, Spring Base, Knob</a:t>
            </a:r>
          </a:p>
          <a:p>
            <a:r>
              <a:rPr lang="en-US" dirty="0" smtClean="0"/>
              <a:t>Tightening forces spring base into shell</a:t>
            </a:r>
          </a:p>
          <a:p>
            <a:r>
              <a:rPr lang="en-US" dirty="0" smtClean="0"/>
              <a:t>Push/pull of knob to lock/unlock</a:t>
            </a:r>
            <a:endParaRPr lang="en-US" dirty="0"/>
          </a:p>
        </p:txBody>
      </p:sp>
      <p:pic>
        <p:nvPicPr>
          <p:cNvPr id="5122" name="Picture 2" descr="C:\Users\Bryce\Dropbox\BME401 Team Folder\Phase 3\Final_Paper\tightn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3432046"/>
            <a:ext cx="5000625"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229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Pieces</a:t>
            </a:r>
            <a:endParaRPr lang="en-US" dirty="0"/>
          </a:p>
        </p:txBody>
      </p:sp>
      <p:sp>
        <p:nvSpPr>
          <p:cNvPr id="3" name="Content Placeholder 2"/>
          <p:cNvSpPr>
            <a:spLocks noGrp="1"/>
          </p:cNvSpPr>
          <p:nvPr>
            <p:ph sz="quarter" idx="1"/>
          </p:nvPr>
        </p:nvSpPr>
        <p:spPr/>
        <p:txBody>
          <a:bodyPr/>
          <a:lstStyle/>
          <a:p>
            <a:r>
              <a:rPr lang="en-US" dirty="0" smtClean="0"/>
              <a:t>Base</a:t>
            </a:r>
          </a:p>
        </p:txBody>
      </p:sp>
      <p:sp>
        <p:nvSpPr>
          <p:cNvPr id="4" name="Content Placeholder 3"/>
          <p:cNvSpPr>
            <a:spLocks noGrp="1"/>
          </p:cNvSpPr>
          <p:nvPr>
            <p:ph sz="quarter" idx="2"/>
          </p:nvPr>
        </p:nvSpPr>
        <p:spPr/>
        <p:txBody>
          <a:bodyPr/>
          <a:lstStyle/>
          <a:p>
            <a:r>
              <a:rPr lang="en-US" dirty="0" smtClean="0"/>
              <a:t>Cover Plate</a:t>
            </a:r>
            <a:endParaRPr lang="en-US" dirty="0"/>
          </a:p>
        </p:txBody>
      </p:sp>
      <p:pic>
        <p:nvPicPr>
          <p:cNvPr id="5" name="Picture 4"/>
          <p:cNvPicPr/>
          <p:nvPr/>
        </p:nvPicPr>
        <p:blipFill>
          <a:blip r:embed="rId2" cstate="print"/>
          <a:srcRect/>
          <a:stretch>
            <a:fillRect/>
          </a:stretch>
        </p:blipFill>
        <p:spPr bwMode="auto">
          <a:xfrm>
            <a:off x="376936" y="2209800"/>
            <a:ext cx="4231640" cy="388493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608576" y="2983400"/>
            <a:ext cx="4355719" cy="2417910"/>
          </a:xfrm>
          <a:prstGeom prst="rect">
            <a:avLst/>
          </a:prstGeom>
          <a:noFill/>
          <a:ln w="9525">
            <a:noFill/>
            <a:miter lim="800000"/>
            <a:headEnd/>
            <a:tailEnd/>
          </a:ln>
        </p:spPr>
      </p:pic>
      <p:sp>
        <p:nvSpPr>
          <p:cNvPr id="7" name="Rectangle 6"/>
          <p:cNvSpPr/>
          <p:nvPr/>
        </p:nvSpPr>
        <p:spPr>
          <a:xfrm>
            <a:off x="2458974" y="2648120"/>
            <a:ext cx="860044"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3181520"/>
            <a:ext cx="1828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249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Pieces (cont’d)</a:t>
            </a:r>
            <a:endParaRPr lang="en-US" dirty="0"/>
          </a:p>
        </p:txBody>
      </p:sp>
      <p:sp>
        <p:nvSpPr>
          <p:cNvPr id="3" name="Content Placeholder 2"/>
          <p:cNvSpPr>
            <a:spLocks noGrp="1"/>
          </p:cNvSpPr>
          <p:nvPr>
            <p:ph sz="quarter" idx="1"/>
          </p:nvPr>
        </p:nvSpPr>
        <p:spPr/>
        <p:txBody>
          <a:bodyPr/>
          <a:lstStyle/>
          <a:p>
            <a:r>
              <a:rPr lang="en-US" dirty="0" smtClean="0"/>
              <a:t>Shell</a:t>
            </a:r>
            <a:endParaRPr lang="en-US" dirty="0"/>
          </a:p>
        </p:txBody>
      </p:sp>
      <p:sp>
        <p:nvSpPr>
          <p:cNvPr id="4" name="Content Placeholder 3"/>
          <p:cNvSpPr>
            <a:spLocks noGrp="1"/>
          </p:cNvSpPr>
          <p:nvPr>
            <p:ph sz="quarter" idx="2"/>
          </p:nvPr>
        </p:nvSpPr>
        <p:spPr/>
        <p:txBody>
          <a:bodyPr/>
          <a:lstStyle/>
          <a:p>
            <a:r>
              <a:rPr lang="en-US" dirty="0" smtClean="0"/>
              <a:t>Indicator Spring Base</a:t>
            </a:r>
            <a:endParaRPr lang="en-US" dirty="0"/>
          </a:p>
        </p:txBody>
      </p:sp>
      <p:pic>
        <p:nvPicPr>
          <p:cNvPr id="5" name="Picture 4"/>
          <p:cNvPicPr/>
          <p:nvPr/>
        </p:nvPicPr>
        <p:blipFill>
          <a:blip r:embed="rId3" cstate="print"/>
          <a:srcRect/>
          <a:stretch>
            <a:fillRect/>
          </a:stretch>
        </p:blipFill>
        <p:spPr bwMode="auto">
          <a:xfrm>
            <a:off x="3886200" y="2785010"/>
            <a:ext cx="5077328" cy="2571849"/>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277367" y="2667000"/>
            <a:ext cx="3570153" cy="2895600"/>
          </a:xfrm>
          <a:prstGeom prst="rect">
            <a:avLst/>
          </a:prstGeom>
          <a:noFill/>
          <a:ln w="9525">
            <a:noFill/>
            <a:miter lim="800000"/>
            <a:headEnd/>
            <a:tailEnd/>
          </a:ln>
        </p:spPr>
      </p:pic>
      <p:cxnSp>
        <p:nvCxnSpPr>
          <p:cNvPr id="10" name="Straight Connector 9"/>
          <p:cNvCxnSpPr/>
          <p:nvPr/>
        </p:nvCxnSpPr>
        <p:spPr>
          <a:xfrm>
            <a:off x="3847520" y="1905000"/>
            <a:ext cx="0" cy="434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86200" y="3352800"/>
            <a:ext cx="1524000"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93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Gear Mechanism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2590800"/>
            <a:ext cx="6934200" cy="282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Right Arrow 3"/>
          <p:cNvSpPr/>
          <p:nvPr/>
        </p:nvSpPr>
        <p:spPr>
          <a:xfrm>
            <a:off x="4114800" y="3048000"/>
            <a:ext cx="914400" cy="152400"/>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4114800" y="4800600"/>
            <a:ext cx="914400" cy="152400"/>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ircular Arrow 11"/>
          <p:cNvSpPr/>
          <p:nvPr/>
        </p:nvSpPr>
        <p:spPr>
          <a:xfrm rot="16200000">
            <a:off x="4053953" y="3597937"/>
            <a:ext cx="880646" cy="813816"/>
          </a:xfrm>
          <a:prstGeom prst="circularArrow">
            <a:avLst>
              <a:gd name="adj1" fmla="val 12500"/>
              <a:gd name="adj2" fmla="val 1142319"/>
              <a:gd name="adj3" fmla="val 20457681"/>
              <a:gd name="adj4" fmla="val 10800000"/>
              <a:gd name="adj5" fmla="val 1818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rot="16200000" flipV="1">
            <a:off x="4206353" y="3597936"/>
            <a:ext cx="880646" cy="813816"/>
          </a:xfrm>
          <a:prstGeom prst="circularArrow">
            <a:avLst>
              <a:gd name="adj1" fmla="val 12500"/>
              <a:gd name="adj2" fmla="val 1142319"/>
              <a:gd name="adj3" fmla="val 20457681"/>
              <a:gd name="adj4" fmla="val 10800000"/>
              <a:gd name="adj5" fmla="val 1818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472100" y="3047542"/>
            <a:ext cx="3039195" cy="762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429001" y="3047542"/>
            <a:ext cx="467342" cy="684201"/>
          </a:xfrm>
          <a:custGeom>
            <a:avLst/>
            <a:gdLst>
              <a:gd name="connsiteX0" fmla="*/ 439233 w 495096"/>
              <a:gd name="connsiteY0" fmla="*/ 12650 h 684201"/>
              <a:gd name="connsiteX1" fmla="*/ 451425 w 495096"/>
              <a:gd name="connsiteY1" fmla="*/ 232106 h 684201"/>
              <a:gd name="connsiteX2" fmla="*/ 61281 w 495096"/>
              <a:gd name="connsiteY2" fmla="*/ 683210 h 684201"/>
              <a:gd name="connsiteX3" fmla="*/ 36897 w 495096"/>
              <a:gd name="connsiteY3" fmla="*/ 97994 h 684201"/>
              <a:gd name="connsiteX4" fmla="*/ 439233 w 495096"/>
              <a:gd name="connsiteY4" fmla="*/ 12650 h 684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096" h="684201">
                <a:moveTo>
                  <a:pt x="439233" y="12650"/>
                </a:moveTo>
                <a:cubicBezTo>
                  <a:pt x="508321" y="35002"/>
                  <a:pt x="514417" y="120346"/>
                  <a:pt x="451425" y="232106"/>
                </a:cubicBezTo>
                <a:cubicBezTo>
                  <a:pt x="388433" y="343866"/>
                  <a:pt x="130369" y="705562"/>
                  <a:pt x="61281" y="683210"/>
                </a:cubicBezTo>
                <a:cubicBezTo>
                  <a:pt x="-7807" y="660858"/>
                  <a:pt x="-22031" y="209754"/>
                  <a:pt x="36897" y="97994"/>
                </a:cubicBezTo>
                <a:cubicBezTo>
                  <a:pt x="95825" y="-13766"/>
                  <a:pt x="370145" y="-9702"/>
                  <a:pt x="439233" y="1265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045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Gear Mechanism &amp; Tightening</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808664"/>
            <a:ext cx="5734050" cy="45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749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Locking the Gears</a:t>
            </a:r>
            <a:endParaRPr lang="en-US" dirty="0"/>
          </a:p>
        </p:txBody>
      </p:sp>
      <p:pic>
        <p:nvPicPr>
          <p:cNvPr id="6" name="Content Placeholder 5"/>
          <p:cNvPicPr>
            <a:picLocks noGrp="1"/>
          </p:cNvPicPr>
          <p:nvPr>
            <p:ph sz="quarter" idx="1"/>
          </p:nvPr>
        </p:nvPicPr>
        <p:blipFill>
          <a:blip r:embed="rId2" cstate="print"/>
          <a:srcRect/>
          <a:stretch>
            <a:fillRect/>
          </a:stretch>
        </p:blipFill>
        <p:spPr bwMode="auto">
          <a:xfrm>
            <a:off x="609600" y="1953141"/>
            <a:ext cx="3886200" cy="3843893"/>
          </a:xfrm>
          <a:prstGeom prst="rect">
            <a:avLst/>
          </a:prstGeom>
          <a:noFill/>
          <a:ln w="9525">
            <a:noFill/>
            <a:miter lim="800000"/>
            <a:headEnd/>
            <a:tailEnd/>
          </a:ln>
        </p:spPr>
      </p:pic>
      <p:pic>
        <p:nvPicPr>
          <p:cNvPr id="7" name="Content Placeholder 6"/>
          <p:cNvPicPr>
            <a:picLocks noGrp="1"/>
          </p:cNvPicPr>
          <p:nvPr>
            <p:ph sz="quarter" idx="2"/>
          </p:nvPr>
        </p:nvPicPr>
        <p:blipFill>
          <a:blip r:embed="rId3" cstate="print"/>
          <a:srcRect/>
          <a:stretch>
            <a:fillRect/>
          </a:stretch>
        </p:blipFill>
        <p:spPr bwMode="auto">
          <a:xfrm>
            <a:off x="5397500" y="1955800"/>
            <a:ext cx="2781300" cy="3838575"/>
          </a:xfrm>
          <a:prstGeom prst="rect">
            <a:avLst/>
          </a:prstGeom>
          <a:noFill/>
          <a:ln w="9525">
            <a:noFill/>
            <a:miter lim="800000"/>
            <a:headEnd/>
            <a:tailEnd/>
          </a:ln>
        </p:spPr>
      </p:pic>
    </p:spTree>
    <p:extLst>
      <p:ext uri="{BB962C8B-B14F-4D97-AF65-F5344CB8AC3E}">
        <p14:creationId xmlns:p14="http://schemas.microsoft.com/office/powerpoint/2010/main" val="1675437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smtClean="0"/>
              <a:t>Review of Project</a:t>
            </a:r>
            <a:endParaRPr lang="en-US" dirty="0"/>
          </a:p>
        </p:txBody>
      </p:sp>
    </p:spTree>
    <p:extLst>
      <p:ext uri="{BB962C8B-B14F-4D97-AF65-F5344CB8AC3E}">
        <p14:creationId xmlns:p14="http://schemas.microsoft.com/office/powerpoint/2010/main" val="4256398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Locking the Gears (cont’d)</a:t>
            </a:r>
            <a:endParaRPr lang="en-US" dirty="0"/>
          </a:p>
        </p:txBody>
      </p:sp>
      <p:pic>
        <p:nvPicPr>
          <p:cNvPr id="5" name="Content Placeholder 4"/>
          <p:cNvPicPr>
            <a:picLocks noGrp="1"/>
          </p:cNvPicPr>
          <p:nvPr>
            <p:ph sz="quarter" idx="1"/>
          </p:nvPr>
        </p:nvPicPr>
        <p:blipFill>
          <a:blip r:embed="rId3" cstate="print"/>
          <a:srcRect/>
          <a:stretch>
            <a:fillRect/>
          </a:stretch>
        </p:blipFill>
        <p:spPr bwMode="auto">
          <a:xfrm>
            <a:off x="609600" y="2043536"/>
            <a:ext cx="3886200" cy="3663103"/>
          </a:xfrm>
          <a:prstGeom prst="rect">
            <a:avLst/>
          </a:prstGeom>
          <a:noFill/>
          <a:ln w="9525">
            <a:noFill/>
            <a:miter lim="800000"/>
            <a:headEnd/>
            <a:tailEnd/>
          </a:ln>
        </p:spPr>
      </p:pic>
      <p:pic>
        <p:nvPicPr>
          <p:cNvPr id="6" name="Content Placeholder 5"/>
          <p:cNvPicPr>
            <a:picLocks noGrp="1"/>
          </p:cNvPicPr>
          <p:nvPr>
            <p:ph sz="quarter" idx="2"/>
          </p:nvPr>
        </p:nvPicPr>
        <p:blipFill>
          <a:blip r:embed="rId4" cstate="print"/>
          <a:srcRect/>
          <a:stretch>
            <a:fillRect/>
          </a:stretch>
        </p:blipFill>
        <p:spPr bwMode="auto">
          <a:xfrm>
            <a:off x="5230812" y="2498725"/>
            <a:ext cx="3114675" cy="2752725"/>
          </a:xfrm>
          <a:prstGeom prst="rect">
            <a:avLst/>
          </a:prstGeom>
          <a:noFill/>
          <a:ln w="9525">
            <a:noFill/>
            <a:miter lim="800000"/>
            <a:headEnd/>
            <a:tailEnd/>
          </a:ln>
        </p:spPr>
      </p:pic>
      <p:sp>
        <p:nvSpPr>
          <p:cNvPr id="7" name="TextBox 6"/>
          <p:cNvSpPr txBox="1"/>
          <p:nvPr/>
        </p:nvSpPr>
        <p:spPr>
          <a:xfrm>
            <a:off x="685800" y="1781145"/>
            <a:ext cx="2920992" cy="400110"/>
          </a:xfrm>
          <a:prstGeom prst="rect">
            <a:avLst/>
          </a:prstGeom>
          <a:noFill/>
        </p:spPr>
        <p:txBody>
          <a:bodyPr wrap="none" rtlCol="0">
            <a:spAutoFit/>
          </a:bodyPr>
          <a:lstStyle/>
          <a:p>
            <a:r>
              <a:rPr lang="en-US" sz="2000" b="1" dirty="0" smtClean="0">
                <a:latin typeface="Arial" pitchFamily="34" charset="0"/>
                <a:cs typeface="Arial" pitchFamily="34" charset="0"/>
              </a:rPr>
              <a:t>Male Lock Component</a:t>
            </a:r>
            <a:endParaRPr lang="en-US" sz="2000" b="1" dirty="0">
              <a:latin typeface="Arial" pitchFamily="34" charset="0"/>
              <a:cs typeface="Arial" pitchFamily="34" charset="0"/>
            </a:endParaRPr>
          </a:p>
        </p:txBody>
      </p:sp>
      <p:sp>
        <p:nvSpPr>
          <p:cNvPr id="8" name="TextBox 7"/>
          <p:cNvSpPr txBox="1"/>
          <p:nvPr/>
        </p:nvSpPr>
        <p:spPr>
          <a:xfrm>
            <a:off x="5410200" y="1781145"/>
            <a:ext cx="1423788" cy="400110"/>
          </a:xfrm>
          <a:prstGeom prst="rect">
            <a:avLst/>
          </a:prstGeom>
          <a:noFill/>
        </p:spPr>
        <p:txBody>
          <a:bodyPr wrap="none" rtlCol="0">
            <a:spAutoFit/>
          </a:bodyPr>
          <a:lstStyle/>
          <a:p>
            <a:r>
              <a:rPr lang="en-US" sz="2000" b="1" dirty="0" smtClean="0">
                <a:latin typeface="Arial" pitchFamily="34" charset="0"/>
                <a:cs typeface="Arial" pitchFamily="34" charset="0"/>
              </a:rPr>
              <a:t>Spur Gear</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633145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Body Components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694" y="1655404"/>
            <a:ext cx="5662612" cy="506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241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Manufacture</a:t>
            </a:r>
            <a:endParaRPr lang="en-US" dirty="0"/>
          </a:p>
        </p:txBody>
      </p:sp>
    </p:spTree>
    <p:extLst>
      <p:ext uri="{BB962C8B-B14F-4D97-AF65-F5344CB8AC3E}">
        <p14:creationId xmlns:p14="http://schemas.microsoft.com/office/powerpoint/2010/main" val="3921731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Parts</a:t>
            </a:r>
            <a:endParaRPr lang="en-US" dirty="0"/>
          </a:p>
        </p:txBody>
      </p:sp>
      <p:sp>
        <p:nvSpPr>
          <p:cNvPr id="3" name="Content Placeholder 2"/>
          <p:cNvSpPr>
            <a:spLocks noGrp="1"/>
          </p:cNvSpPr>
          <p:nvPr>
            <p:ph sz="quarter" idx="1"/>
          </p:nvPr>
        </p:nvSpPr>
        <p:spPr/>
        <p:txBody>
          <a:bodyPr/>
          <a:lstStyle/>
          <a:p>
            <a:r>
              <a:rPr lang="en-US" dirty="0" smtClean="0"/>
              <a:t>Ball Plunger</a:t>
            </a:r>
          </a:p>
          <a:p>
            <a:r>
              <a:rPr lang="en-US" dirty="0" smtClean="0"/>
              <a:t>Flanged Nut</a:t>
            </a:r>
          </a:p>
          <a:p>
            <a:r>
              <a:rPr lang="en-US" dirty="0" smtClean="0"/>
              <a:t>Springs</a:t>
            </a:r>
          </a:p>
          <a:p>
            <a:r>
              <a:rPr lang="en-US" dirty="0" smtClean="0"/>
              <a:t>Straps</a:t>
            </a:r>
          </a:p>
          <a:p>
            <a:r>
              <a:rPr lang="en-US" dirty="0" smtClean="0"/>
              <a:t>Rivets</a:t>
            </a:r>
          </a:p>
          <a:p>
            <a:r>
              <a:rPr lang="en-US" dirty="0" smtClean="0"/>
              <a:t>Screws</a:t>
            </a:r>
          </a:p>
          <a:p>
            <a:r>
              <a:rPr lang="en-US" dirty="0" smtClean="0"/>
              <a:t>Oval Sleeve</a:t>
            </a:r>
          </a:p>
          <a:p>
            <a:r>
              <a:rPr lang="en-US" dirty="0" smtClean="0"/>
              <a:t>Wire Rope</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725" y="48768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539240"/>
            <a:ext cx="10763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867399" y="6172200"/>
            <a:ext cx="107632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38022" y="6172200"/>
            <a:ext cx="761747" cy="369332"/>
          </a:xfrm>
          <a:prstGeom prst="rect">
            <a:avLst/>
          </a:prstGeom>
          <a:noFill/>
        </p:spPr>
        <p:txBody>
          <a:bodyPr wrap="none" rtlCol="0">
            <a:spAutoFit/>
          </a:bodyPr>
          <a:lstStyle/>
          <a:p>
            <a:r>
              <a:rPr lang="en-US" dirty="0" smtClean="0"/>
              <a:t>1/32”</a:t>
            </a:r>
            <a:endParaRPr lang="en-US" dirty="0"/>
          </a:p>
        </p:txBody>
      </p:sp>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0271" y="2590800"/>
            <a:ext cx="8572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29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Purchased Parts w/ Modifications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Hex Stock</a:t>
            </a:r>
          </a:p>
          <a:p>
            <a:endParaRPr lang="en-US" dirty="0" smtClean="0"/>
          </a:p>
          <a:p>
            <a:endParaRPr lang="en-US" dirty="0"/>
          </a:p>
          <a:p>
            <a:endParaRPr lang="en-US" dirty="0" smtClean="0"/>
          </a:p>
          <a:p>
            <a:r>
              <a:rPr lang="en-US" dirty="0" smtClean="0"/>
              <a:t>Spur Gear</a:t>
            </a:r>
          </a:p>
          <a:p>
            <a:endParaRPr lang="en-US" dirty="0" smtClean="0"/>
          </a:p>
          <a:p>
            <a:endParaRPr lang="en-US" dirty="0"/>
          </a:p>
          <a:p>
            <a:endParaRPr lang="en-US" dirty="0" smtClean="0"/>
          </a:p>
          <a:p>
            <a:r>
              <a:rPr lang="en-US" dirty="0" smtClean="0"/>
              <a:t>Racks</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133344"/>
            <a:ext cx="914400" cy="109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173236"/>
            <a:ext cx="876300" cy="101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3700" y="3497043"/>
            <a:ext cx="1447800" cy="142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0683" y="6248400"/>
            <a:ext cx="2825535" cy="34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6237017"/>
            <a:ext cx="3208630" cy="36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4883" y="4849075"/>
            <a:ext cx="2176463" cy="139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3978" y="4720316"/>
            <a:ext cx="2266122" cy="1528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86200" y="3538381"/>
            <a:ext cx="1447800" cy="138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95638" y="1600200"/>
            <a:ext cx="1833562" cy="130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34100" y="1619535"/>
            <a:ext cx="2057400" cy="150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757928" y="6115219"/>
            <a:ext cx="609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237830" y="6115219"/>
            <a:ext cx="609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011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18192856"/>
              </p:ext>
            </p:extLst>
          </p:nvPr>
        </p:nvGraphicFramePr>
        <p:xfrm>
          <a:off x="1524000" y="1905000"/>
          <a:ext cx="2002536" cy="4267200"/>
        </p:xfrm>
        <a:graphic>
          <a:graphicData uri="http://schemas.openxmlformats.org/drawingml/2006/table">
            <a:tbl>
              <a:tblPr/>
              <a:tblGrid>
                <a:gridCol w="949147"/>
                <a:gridCol w="1053389"/>
              </a:tblGrid>
              <a:tr h="0">
                <a:tc>
                  <a:txBody>
                    <a:bodyPr/>
                    <a:lstStyle/>
                    <a:p>
                      <a:pPr marL="0" marR="0" fontAlgn="t">
                        <a:spcBef>
                          <a:spcPts val="0"/>
                        </a:spcBef>
                        <a:spcAft>
                          <a:spcPts val="0"/>
                        </a:spcAft>
                      </a:pPr>
                      <a:r>
                        <a:rPr lang="en-US" sz="1200" b="1" dirty="0">
                          <a:effectLst/>
                          <a:latin typeface="Calibri"/>
                        </a:rPr>
                        <a:t>Component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b="1" dirty="0">
                          <a:effectLst/>
                          <a:latin typeface="Calibri"/>
                        </a:rPr>
                        <a:t>Cost (Dollars)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Body</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148</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Cover Plate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dirty="0">
                          <a:effectLst/>
                          <a:latin typeface="Calibri"/>
                        </a:rPr>
                        <a:t>122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Knob</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60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Lock Ring</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110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Racks (x2)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156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Shaft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122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Spring Base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136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Spring Shell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136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Spur Gear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25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Assembly</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3.25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Springs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21.80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Locknut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5.11</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Ball Plunger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4.23</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TOTAL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dirty="0">
                          <a:effectLst/>
                          <a:latin typeface="Calibri"/>
                        </a:rPr>
                        <a:t>$1050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
        <p:nvSpPr>
          <p:cNvPr id="5" name="TextBox 4"/>
          <p:cNvSpPr txBox="1"/>
          <p:nvPr/>
        </p:nvSpPr>
        <p:spPr>
          <a:xfrm>
            <a:off x="4191000" y="3505200"/>
            <a:ext cx="3896644" cy="707886"/>
          </a:xfrm>
          <a:prstGeom prst="rect">
            <a:avLst/>
          </a:prstGeom>
          <a:noFill/>
        </p:spPr>
        <p:txBody>
          <a:bodyPr wrap="none" rtlCol="0">
            <a:spAutoFit/>
          </a:bodyPr>
          <a:lstStyle/>
          <a:p>
            <a:r>
              <a:rPr lang="en-US" sz="4000" b="1" dirty="0" smtClean="0"/>
              <a:t>Total Cost: $1050</a:t>
            </a:r>
            <a:endParaRPr lang="en-US" sz="4000" b="1" dirty="0"/>
          </a:p>
        </p:txBody>
      </p:sp>
    </p:spTree>
    <p:extLst>
      <p:ext uri="{BB962C8B-B14F-4D97-AF65-F5344CB8AC3E}">
        <p14:creationId xmlns:p14="http://schemas.microsoft.com/office/powerpoint/2010/main" val="1659389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Production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8077958"/>
              </p:ext>
            </p:extLst>
          </p:nvPr>
        </p:nvGraphicFramePr>
        <p:xfrm>
          <a:off x="1524000" y="1888907"/>
          <a:ext cx="2002536" cy="4267200"/>
        </p:xfrm>
        <a:graphic>
          <a:graphicData uri="http://schemas.openxmlformats.org/drawingml/2006/table">
            <a:tbl>
              <a:tblPr/>
              <a:tblGrid>
                <a:gridCol w="949147"/>
                <a:gridCol w="1053389"/>
              </a:tblGrid>
              <a:tr h="0">
                <a:tc>
                  <a:txBody>
                    <a:bodyPr/>
                    <a:lstStyle/>
                    <a:p>
                      <a:pPr marL="0" marR="0" fontAlgn="t">
                        <a:spcBef>
                          <a:spcPts val="0"/>
                        </a:spcBef>
                        <a:spcAft>
                          <a:spcPts val="0"/>
                        </a:spcAft>
                      </a:pPr>
                      <a:r>
                        <a:rPr lang="en-US" sz="1200" dirty="0">
                          <a:effectLst/>
                          <a:latin typeface="Calibri"/>
                        </a:rPr>
                        <a:t>Component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Cost (Dollars)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Body</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4.10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Cover Plate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4.10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Knob</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7</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Lock Ring</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21.80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Racks (x2)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31.50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Shaft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4.15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Spring Base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15.7</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Spring Shell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14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Spur Gear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12.15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Assembly</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3.25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Springs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21.80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Locknut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a:effectLst/>
                          <a:latin typeface="Calibri"/>
                        </a:rPr>
                        <a:t>1.02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Ball Plunger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dirty="0">
                          <a:effectLst/>
                          <a:latin typeface="Calibri"/>
                        </a:rPr>
                        <a:t>4.23</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0">
                <a:tc>
                  <a:txBody>
                    <a:bodyPr/>
                    <a:lstStyle/>
                    <a:p>
                      <a:pPr marL="0" marR="0" fontAlgn="t">
                        <a:spcBef>
                          <a:spcPts val="0"/>
                        </a:spcBef>
                        <a:spcAft>
                          <a:spcPts val="0"/>
                        </a:spcAft>
                      </a:pPr>
                      <a:r>
                        <a:rPr lang="en-US" sz="1200">
                          <a:effectLst/>
                          <a:latin typeface="Calibri"/>
                        </a:rPr>
                        <a:t>TOTAL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dirty="0">
                          <a:effectLst/>
                          <a:latin typeface="Calibri"/>
                        </a:rPr>
                        <a:t>$145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687763" y="1728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Calibri"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4191000" y="3505200"/>
            <a:ext cx="3624134" cy="707886"/>
          </a:xfrm>
          <a:prstGeom prst="rect">
            <a:avLst/>
          </a:prstGeom>
          <a:noFill/>
        </p:spPr>
        <p:txBody>
          <a:bodyPr wrap="none" rtlCol="0">
            <a:spAutoFit/>
          </a:bodyPr>
          <a:lstStyle/>
          <a:p>
            <a:r>
              <a:rPr lang="en-US" sz="4000" b="1" dirty="0" smtClean="0"/>
              <a:t>Total Cost: $145</a:t>
            </a:r>
            <a:endParaRPr lang="en-US" sz="4000" b="1" dirty="0"/>
          </a:p>
        </p:txBody>
      </p:sp>
    </p:spTree>
    <p:extLst>
      <p:ext uri="{BB962C8B-B14F-4D97-AF65-F5344CB8AC3E}">
        <p14:creationId xmlns:p14="http://schemas.microsoft.com/office/powerpoint/2010/main" val="4074597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Times</a:t>
            </a:r>
            <a:endParaRPr lang="en-US" dirty="0"/>
          </a:p>
        </p:txBody>
      </p:sp>
      <p:sp>
        <p:nvSpPr>
          <p:cNvPr id="3" name="Content Placeholder 2"/>
          <p:cNvSpPr>
            <a:spLocks noGrp="1"/>
          </p:cNvSpPr>
          <p:nvPr>
            <p:ph sz="quarter" idx="1"/>
          </p:nvPr>
        </p:nvSpPr>
        <p:spPr/>
        <p:txBody>
          <a:bodyPr/>
          <a:lstStyle/>
          <a:p>
            <a:r>
              <a:rPr lang="en-US" dirty="0" smtClean="0"/>
              <a:t>Prototype – 4 weeks</a:t>
            </a:r>
          </a:p>
          <a:p>
            <a:endParaRPr lang="en-US" dirty="0" smtClean="0"/>
          </a:p>
          <a:p>
            <a:r>
              <a:rPr lang="en-US" dirty="0" smtClean="0"/>
              <a:t>Molds – 12 weeks</a:t>
            </a:r>
          </a:p>
          <a:p>
            <a:endParaRPr lang="en-US" dirty="0" smtClean="0"/>
          </a:p>
          <a:p>
            <a:r>
              <a:rPr lang="en-US" dirty="0" smtClean="0"/>
              <a:t>1000 Parts – 5weeks</a:t>
            </a:r>
            <a:endParaRPr lang="en-US" dirty="0"/>
          </a:p>
        </p:txBody>
      </p:sp>
    </p:spTree>
    <p:extLst>
      <p:ext uri="{BB962C8B-B14F-4D97-AF65-F5344CB8AC3E}">
        <p14:creationId xmlns:p14="http://schemas.microsoft.com/office/powerpoint/2010/main" val="988916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1069861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Prospective Conclusions</a:t>
            </a:r>
            <a:endParaRPr lang="en-US" dirty="0"/>
          </a:p>
        </p:txBody>
      </p:sp>
      <p:sp>
        <p:nvSpPr>
          <p:cNvPr id="5" name="Content Placeholder 4"/>
          <p:cNvSpPr>
            <a:spLocks noGrp="1"/>
          </p:cNvSpPr>
          <p:nvPr>
            <p:ph sz="quarter" idx="1"/>
          </p:nvPr>
        </p:nvSpPr>
        <p:spPr>
          <a:xfrm>
            <a:off x="612648" y="1600200"/>
            <a:ext cx="8153400" cy="4876800"/>
          </a:xfrm>
        </p:spPr>
        <p:txBody>
          <a:bodyPr>
            <a:normAutofit lnSpcReduction="10000"/>
          </a:bodyPr>
          <a:lstStyle/>
          <a:p>
            <a:r>
              <a:rPr lang="en-US" dirty="0" smtClean="0"/>
              <a:t>Further Improvements of Design</a:t>
            </a:r>
          </a:p>
          <a:p>
            <a:pPr lvl="1"/>
            <a:r>
              <a:rPr lang="en-US" dirty="0" smtClean="0"/>
              <a:t>reduction in cost</a:t>
            </a:r>
          </a:p>
          <a:p>
            <a:pPr lvl="1"/>
            <a:r>
              <a:rPr lang="en-US" dirty="0" smtClean="0"/>
              <a:t>thinner profile</a:t>
            </a:r>
          </a:p>
          <a:p>
            <a:pPr lvl="1"/>
            <a:r>
              <a:rPr lang="en-US" dirty="0" smtClean="0"/>
              <a:t>clearer presentation of indicator system</a:t>
            </a:r>
          </a:p>
          <a:p>
            <a:r>
              <a:rPr lang="en-US" dirty="0" smtClean="0"/>
              <a:t>Additional Designs</a:t>
            </a:r>
          </a:p>
          <a:p>
            <a:pPr lvl="1"/>
            <a:r>
              <a:rPr lang="en-US" dirty="0" smtClean="0"/>
              <a:t>adult size</a:t>
            </a:r>
          </a:p>
          <a:p>
            <a:pPr lvl="1"/>
            <a:r>
              <a:rPr lang="en-US" dirty="0" smtClean="0"/>
              <a:t>development and incorporation of distal strap</a:t>
            </a:r>
          </a:p>
          <a:p>
            <a:r>
              <a:rPr lang="en-US" dirty="0" smtClean="0"/>
              <a:t>Intellectual Property Considerations</a:t>
            </a:r>
          </a:p>
          <a:p>
            <a:pPr lvl="1"/>
            <a:r>
              <a:rPr lang="en-US" dirty="0" smtClean="0"/>
              <a:t>possible patents for indicator system and assembly method</a:t>
            </a:r>
          </a:p>
          <a:p>
            <a:pPr lvl="1"/>
            <a:r>
              <a:rPr lang="en-US" dirty="0" smtClean="0"/>
              <a:t>undesirable increase in cost to user</a:t>
            </a:r>
            <a:endParaRPr lang="en-US" dirty="0"/>
          </a:p>
        </p:txBody>
      </p:sp>
    </p:spTree>
    <p:extLst>
      <p:ext uri="{BB962C8B-B14F-4D97-AF65-F5344CB8AC3E}">
        <p14:creationId xmlns:p14="http://schemas.microsoft.com/office/powerpoint/2010/main" val="3348387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Need</a:t>
            </a:r>
            <a:endParaRPr lang="en-US" dirty="0"/>
          </a:p>
        </p:txBody>
      </p:sp>
      <p:sp>
        <p:nvSpPr>
          <p:cNvPr id="3" name="Content Placeholder 2"/>
          <p:cNvSpPr>
            <a:spLocks noGrp="1"/>
          </p:cNvSpPr>
          <p:nvPr>
            <p:ph sz="quarter" idx="1"/>
          </p:nvPr>
        </p:nvSpPr>
        <p:spPr>
          <a:xfrm>
            <a:off x="612648" y="1600200"/>
            <a:ext cx="8153400" cy="4800600"/>
          </a:xfrm>
        </p:spPr>
        <p:txBody>
          <a:bodyPr>
            <a:normAutofit/>
          </a:bodyPr>
          <a:lstStyle/>
          <a:p>
            <a:r>
              <a:rPr lang="en-US" dirty="0" smtClean="0"/>
              <a:t>AFOs – promoting proper ambulation</a:t>
            </a:r>
          </a:p>
          <a:p>
            <a:r>
              <a:rPr lang="en-US" dirty="0" smtClean="0"/>
              <a:t>cerebral palsy patients</a:t>
            </a:r>
          </a:p>
          <a:p>
            <a:r>
              <a:rPr lang="en-US" dirty="0" smtClean="0"/>
              <a:t>donning/doffing – introduction of user error</a:t>
            </a:r>
          </a:p>
          <a:p>
            <a:pPr lvl="1"/>
            <a:r>
              <a:rPr lang="en-US" dirty="0" smtClean="0"/>
              <a:t>misalignment of orthotic and foot</a:t>
            </a:r>
          </a:p>
          <a:p>
            <a:pPr lvl="1"/>
            <a:r>
              <a:rPr lang="en-US" dirty="0" smtClean="0"/>
              <a:t>deviation of treatment; exacerbation of deformity</a:t>
            </a:r>
            <a:endParaRPr lang="en-US" dirty="0"/>
          </a:p>
          <a:p>
            <a:r>
              <a:rPr lang="en-US" dirty="0" smtClean="0"/>
              <a:t>rigid AFO – body, distal strap, proximal strap</a:t>
            </a:r>
          </a:p>
          <a:p>
            <a:r>
              <a:rPr lang="en-US" dirty="0" smtClean="0"/>
              <a:t>proximal strap significant source of user error</a:t>
            </a:r>
          </a:p>
          <a:p>
            <a:pPr lvl="1"/>
            <a:r>
              <a:rPr lang="en-US" dirty="0" smtClean="0"/>
              <a:t>patients and/or caretakers</a:t>
            </a:r>
          </a:p>
        </p:txBody>
      </p:sp>
    </p:spTree>
    <p:extLst>
      <p:ext uri="{BB962C8B-B14F-4D97-AF65-F5344CB8AC3E}">
        <p14:creationId xmlns:p14="http://schemas.microsoft.com/office/powerpoint/2010/main" val="2151130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Retrospective Conclusions</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92500" lnSpcReduction="20000"/>
          </a:bodyPr>
          <a:lstStyle/>
          <a:p>
            <a:r>
              <a:rPr lang="en-US" dirty="0" smtClean="0"/>
              <a:t>Did we solve the problem – reducing user error</a:t>
            </a:r>
          </a:p>
          <a:p>
            <a:r>
              <a:rPr lang="en-US" dirty="0" smtClean="0"/>
              <a:t>Revising our Project Path</a:t>
            </a:r>
          </a:p>
          <a:p>
            <a:pPr lvl="1"/>
            <a:r>
              <a:rPr lang="en-US" dirty="0" smtClean="0"/>
              <a:t>choices made in development of AFO-FD</a:t>
            </a:r>
          </a:p>
          <a:p>
            <a:pPr lvl="1"/>
            <a:r>
              <a:rPr lang="en-US" dirty="0" smtClean="0"/>
              <a:t>allowing modification of actual manufacture process</a:t>
            </a:r>
          </a:p>
          <a:p>
            <a:pPr lvl="1"/>
            <a:r>
              <a:rPr lang="en-US" dirty="0" smtClean="0"/>
              <a:t>incorporating more features of the orthotic</a:t>
            </a:r>
          </a:p>
          <a:p>
            <a:r>
              <a:rPr lang="en-US" dirty="0" smtClean="0"/>
              <a:t>Revising our Course Path</a:t>
            </a:r>
          </a:p>
          <a:p>
            <a:pPr lvl="1"/>
            <a:r>
              <a:rPr lang="en-US" dirty="0" smtClean="0"/>
              <a:t>selection of design topic</a:t>
            </a:r>
          </a:p>
          <a:p>
            <a:pPr lvl="1"/>
            <a:r>
              <a:rPr lang="en-US" dirty="0" smtClean="0"/>
              <a:t>bioengineering or biotech focus</a:t>
            </a:r>
          </a:p>
          <a:p>
            <a:pPr lvl="2"/>
            <a:r>
              <a:rPr lang="en-US" dirty="0" smtClean="0"/>
              <a:t>insufficient preparation for purely mechanical design</a:t>
            </a:r>
          </a:p>
          <a:p>
            <a:r>
              <a:rPr lang="en-US" dirty="0" smtClean="0"/>
              <a:t>Semester Trends</a:t>
            </a:r>
          </a:p>
          <a:p>
            <a:pPr lvl="1"/>
            <a:r>
              <a:rPr lang="en-US" dirty="0" smtClean="0"/>
              <a:t>compromise and balance of leadership</a:t>
            </a:r>
          </a:p>
          <a:p>
            <a:pPr lvl="1"/>
            <a:r>
              <a:rPr lang="en-US" dirty="0" smtClean="0"/>
              <a:t>allowance for repeating work and addressing myriad of small details</a:t>
            </a:r>
            <a:endParaRPr lang="en-US" dirty="0"/>
          </a:p>
        </p:txBody>
      </p:sp>
    </p:spTree>
    <p:extLst>
      <p:ext uri="{BB962C8B-B14F-4D97-AF65-F5344CB8AC3E}">
        <p14:creationId xmlns:p14="http://schemas.microsoft.com/office/powerpoint/2010/main" val="446674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What is your name? – Bryce Miller</a:t>
            </a:r>
          </a:p>
          <a:p>
            <a:r>
              <a:rPr lang="en-US" dirty="0" smtClean="0"/>
              <a:t>What is your group number? – 11</a:t>
            </a:r>
          </a:p>
        </p:txBody>
      </p:sp>
      <p:sp>
        <p:nvSpPr>
          <p:cNvPr id="4" name="Title 3"/>
          <p:cNvSpPr>
            <a:spLocks noGrp="1"/>
          </p:cNvSpPr>
          <p:nvPr>
            <p:ph type="title"/>
          </p:nvPr>
        </p:nvSpPr>
        <p:spPr/>
        <p:txBody>
          <a:bodyPr/>
          <a:lstStyle/>
          <a:p>
            <a:r>
              <a:rPr lang="en-US" dirty="0" smtClean="0"/>
              <a:t>Frequently Asked Questions</a:t>
            </a:r>
            <a:endParaRPr lang="en-US" dirty="0"/>
          </a:p>
        </p:txBody>
      </p:sp>
    </p:spTree>
    <p:extLst>
      <p:ext uri="{BB962C8B-B14F-4D97-AF65-F5344CB8AC3E}">
        <p14:creationId xmlns:p14="http://schemas.microsoft.com/office/powerpoint/2010/main" val="1215666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Solution</a:t>
            </a:r>
            <a:endParaRPr lang="en-US" dirty="0"/>
          </a:p>
        </p:txBody>
      </p:sp>
      <p:sp>
        <p:nvSpPr>
          <p:cNvPr id="3" name="Content Placeholder 2"/>
          <p:cNvSpPr>
            <a:spLocks noGrp="1"/>
          </p:cNvSpPr>
          <p:nvPr>
            <p:ph sz="quarter" idx="1"/>
          </p:nvPr>
        </p:nvSpPr>
        <p:spPr/>
        <p:txBody>
          <a:bodyPr/>
          <a:lstStyle/>
          <a:p>
            <a:r>
              <a:rPr lang="en-US" dirty="0" smtClean="0"/>
              <a:t>doubled over </a:t>
            </a:r>
            <a:r>
              <a:rPr lang="en-US" dirty="0" err="1" smtClean="0"/>
              <a:t>velcro</a:t>
            </a:r>
            <a:r>
              <a:rPr lang="en-US" dirty="0" smtClean="0"/>
              <a:t> strap</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042100" y="2858100"/>
            <a:ext cx="3554400" cy="2665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590800"/>
            <a:ext cx="4267200" cy="3200400"/>
          </a:xfrm>
          <a:prstGeom prst="rect">
            <a:avLst/>
          </a:prstGeom>
        </p:spPr>
      </p:pic>
    </p:spTree>
    <p:extLst>
      <p:ext uri="{BB962C8B-B14F-4D97-AF65-F5344CB8AC3E}">
        <p14:creationId xmlns:p14="http://schemas.microsoft.com/office/powerpoint/2010/main" val="3044394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Requirements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compatible with anthropometric parameters of patient’s leg</a:t>
            </a:r>
          </a:p>
          <a:p>
            <a:pPr lvl="1"/>
            <a:r>
              <a:rPr lang="en-US" dirty="0" smtClean="0"/>
              <a:t>minimum orthotic opening –   3 in.</a:t>
            </a:r>
          </a:p>
          <a:p>
            <a:r>
              <a:rPr lang="en-US" dirty="0" smtClean="0"/>
              <a:t>lightweight</a:t>
            </a:r>
          </a:p>
          <a:p>
            <a:pPr lvl="1"/>
            <a:r>
              <a:rPr lang="en-US" dirty="0" smtClean="0"/>
              <a:t>mass &lt; 35 ounces</a:t>
            </a:r>
          </a:p>
          <a:p>
            <a:r>
              <a:rPr lang="en-US" dirty="0" smtClean="0"/>
              <a:t>ease of donning/doffing</a:t>
            </a:r>
          </a:p>
          <a:p>
            <a:pPr lvl="1"/>
            <a:r>
              <a:rPr lang="en-US" dirty="0" smtClean="0"/>
              <a:t>single-handed use</a:t>
            </a:r>
          </a:p>
          <a:p>
            <a:pPr lvl="1"/>
            <a:r>
              <a:rPr lang="en-US" dirty="0" smtClean="0"/>
              <a:t>minimalistic instruction</a:t>
            </a:r>
          </a:p>
          <a:p>
            <a:r>
              <a:rPr lang="en-US" dirty="0" smtClean="0"/>
              <a:t>product life</a:t>
            </a:r>
          </a:p>
          <a:p>
            <a:pPr lvl="1"/>
            <a:r>
              <a:rPr lang="en-US" dirty="0" smtClean="0"/>
              <a:t>resistance to wear, corrosion, component failure</a:t>
            </a:r>
          </a:p>
        </p:txBody>
      </p:sp>
      <p:sp>
        <p:nvSpPr>
          <p:cNvPr id="4" name="Content Placeholder 3"/>
          <p:cNvSpPr>
            <a:spLocks noGrp="1"/>
          </p:cNvSpPr>
          <p:nvPr>
            <p:ph sz="quarter" idx="2"/>
          </p:nvPr>
        </p:nvSpPr>
        <p:spPr/>
        <p:txBody>
          <a:bodyPr>
            <a:normAutofit fontScale="77500" lnSpcReduction="20000"/>
          </a:bodyPr>
          <a:lstStyle/>
          <a:p>
            <a:r>
              <a:rPr lang="en-US" dirty="0"/>
              <a:t>inconspicuous</a:t>
            </a:r>
          </a:p>
          <a:p>
            <a:pPr lvl="1"/>
            <a:r>
              <a:rPr lang="en-US" dirty="0"/>
              <a:t>requires actual </a:t>
            </a:r>
            <a:r>
              <a:rPr lang="en-US" dirty="0" smtClean="0"/>
              <a:t>input from children patients</a:t>
            </a:r>
            <a:endParaRPr lang="en-US" dirty="0"/>
          </a:p>
          <a:p>
            <a:r>
              <a:rPr lang="en-US" dirty="0"/>
              <a:t>low maintenance</a:t>
            </a:r>
          </a:p>
          <a:p>
            <a:pPr lvl="1"/>
            <a:r>
              <a:rPr lang="en-US" dirty="0"/>
              <a:t>no special care </a:t>
            </a:r>
            <a:r>
              <a:rPr lang="en-US" dirty="0" smtClean="0"/>
              <a:t>required</a:t>
            </a:r>
          </a:p>
          <a:p>
            <a:r>
              <a:rPr lang="en-US" dirty="0" smtClean="0"/>
              <a:t>low cost</a:t>
            </a:r>
          </a:p>
          <a:p>
            <a:pPr lvl="1"/>
            <a:r>
              <a:rPr lang="en-US" dirty="0" smtClean="0"/>
              <a:t>entire AFO &lt;$500</a:t>
            </a:r>
          </a:p>
          <a:p>
            <a:r>
              <a:rPr lang="en-US" dirty="0" smtClean="0"/>
              <a:t>compatible implementation with existing AFO manufacture</a:t>
            </a:r>
            <a:endParaRPr lang="en-US" dirty="0"/>
          </a:p>
        </p:txBody>
      </p:sp>
    </p:spTree>
    <p:extLst>
      <p:ext uri="{BB962C8B-B14F-4D97-AF65-F5344CB8AC3E}">
        <p14:creationId xmlns:p14="http://schemas.microsoft.com/office/powerpoint/2010/main" val="2653877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Chosen Concept</a:t>
            </a:r>
            <a:endParaRPr lang="en-US" dirty="0"/>
          </a:p>
        </p:txBody>
      </p:sp>
      <p:sp>
        <p:nvSpPr>
          <p:cNvPr id="3" name="Content Placeholder 2"/>
          <p:cNvSpPr>
            <a:spLocks noGrp="1"/>
          </p:cNvSpPr>
          <p:nvPr>
            <p:ph sz="quarter" idx="1"/>
          </p:nvPr>
        </p:nvSpPr>
        <p:spPr/>
        <p:txBody>
          <a:bodyPr/>
          <a:lstStyle/>
          <a:p>
            <a:r>
              <a:rPr lang="en-US" dirty="0" smtClean="0"/>
              <a:t>Mechanism Style: Rack and Pinion System</a:t>
            </a:r>
          </a:p>
          <a:p>
            <a:r>
              <a:rPr lang="en-US" dirty="0" smtClean="0"/>
              <a:t>Further Addition: Visual Indicator System for Assessing Tightness</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526" y="3352800"/>
            <a:ext cx="722494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38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Analytic Efforts</a:t>
            </a:r>
            <a:endParaRPr lang="en-US" dirty="0"/>
          </a:p>
        </p:txBody>
      </p:sp>
    </p:spTree>
    <p:extLst>
      <p:ext uri="{BB962C8B-B14F-4D97-AF65-F5344CB8AC3E}">
        <p14:creationId xmlns:p14="http://schemas.microsoft.com/office/powerpoint/2010/main" val="3129970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Assessment of Tightening Forces</a:t>
            </a:r>
            <a:endParaRPr lang="en-US" dirty="0"/>
          </a:p>
        </p:txBody>
      </p:sp>
      <p:sp>
        <p:nvSpPr>
          <p:cNvPr id="5" name="Content Placeholder 4"/>
          <p:cNvSpPr>
            <a:spLocks noGrp="1"/>
          </p:cNvSpPr>
          <p:nvPr>
            <p:ph sz="quarter" idx="1"/>
          </p:nvPr>
        </p:nvSpPr>
        <p:spPr/>
        <p:txBody>
          <a:bodyPr/>
          <a:lstStyle/>
          <a:p>
            <a:r>
              <a:rPr lang="en-US" dirty="0" smtClean="0"/>
              <a:t>How tight is “tight enough”?</a:t>
            </a:r>
          </a:p>
          <a:p>
            <a:pPr lvl="1"/>
            <a:r>
              <a:rPr lang="en-US" dirty="0" smtClean="0"/>
              <a:t>pertinent to the indicator system</a:t>
            </a:r>
          </a:p>
          <a:p>
            <a:pPr lvl="1"/>
            <a:r>
              <a:rPr lang="en-US" dirty="0" smtClean="0"/>
              <a:t>desired tightening force measure “stored” within springs</a:t>
            </a:r>
          </a:p>
          <a:p>
            <a:r>
              <a:rPr lang="en-US" dirty="0" smtClean="0"/>
              <a:t>initial theoretical approach</a:t>
            </a:r>
          </a:p>
          <a:p>
            <a:pPr lvl="1"/>
            <a:r>
              <a:rPr lang="en-US" dirty="0" smtClean="0"/>
              <a:t>compression of springs (Hooke’s Law) equating to the tension in the straps</a:t>
            </a:r>
          </a:p>
          <a:p>
            <a:pPr lvl="1"/>
            <a:r>
              <a:rPr lang="en-US" dirty="0" smtClean="0"/>
              <a:t>too many unknowns</a:t>
            </a:r>
          </a:p>
        </p:txBody>
      </p:sp>
      <p:grpSp>
        <p:nvGrpSpPr>
          <p:cNvPr id="6" name="Canvas 1"/>
          <p:cNvGrpSpPr/>
          <p:nvPr/>
        </p:nvGrpSpPr>
        <p:grpSpPr>
          <a:xfrm>
            <a:off x="4742347" y="4126505"/>
            <a:ext cx="3511550" cy="2498090"/>
            <a:chOff x="0" y="0"/>
            <a:chExt cx="4425950" cy="2498090"/>
          </a:xfrm>
        </p:grpSpPr>
        <p:sp>
          <p:nvSpPr>
            <p:cNvPr id="7" name="Rectangle 6"/>
            <p:cNvSpPr/>
            <p:nvPr/>
          </p:nvSpPr>
          <p:spPr>
            <a:xfrm>
              <a:off x="0" y="0"/>
              <a:ext cx="4425950" cy="2498090"/>
            </a:xfrm>
            <a:prstGeom prst="rect">
              <a:avLst/>
            </a:prstGeom>
          </p:spPr>
        </p:sp>
        <p:cxnSp>
          <p:nvCxnSpPr>
            <p:cNvPr id="8" name="Straight Arrow Connector 7"/>
            <p:cNvCxnSpPr/>
            <p:nvPr/>
          </p:nvCxnSpPr>
          <p:spPr>
            <a:xfrm>
              <a:off x="2135934" y="1160186"/>
              <a:ext cx="18287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 Box 6"/>
            <p:cNvSpPr txBox="1"/>
            <p:nvPr/>
          </p:nvSpPr>
          <p:spPr>
            <a:xfrm>
              <a:off x="2682615" y="905476"/>
              <a:ext cx="999461" cy="25471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latin typeface="Times New Roman"/>
                  <a:ea typeface="Calibri"/>
                  <a:cs typeface="Times New Roman"/>
                </a:rPr>
                <a:t>Normal Force</a:t>
              </a:r>
              <a:endParaRPr lang="en-US" sz="1100">
                <a:effectLst/>
                <a:ea typeface="Calibri"/>
                <a:cs typeface="Times New Roman"/>
              </a:endParaRPr>
            </a:p>
          </p:txBody>
        </p:sp>
        <p:sp>
          <p:nvSpPr>
            <p:cNvPr id="10" name="Text Box 6"/>
            <p:cNvSpPr txBox="1"/>
            <p:nvPr/>
          </p:nvSpPr>
          <p:spPr>
            <a:xfrm>
              <a:off x="497798" y="1047038"/>
              <a:ext cx="1457413" cy="25184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latin typeface="Times New Roman"/>
                  <a:ea typeface="Calibri"/>
                </a:rPr>
                <a:t>Strap Tension Forces</a:t>
              </a:r>
              <a:endParaRPr lang="en-US" sz="1200">
                <a:effectLst/>
                <a:latin typeface="Times New Roman"/>
                <a:ea typeface="Times New Roman"/>
              </a:endParaRPr>
            </a:p>
          </p:txBody>
        </p:sp>
        <p:cxnSp>
          <p:nvCxnSpPr>
            <p:cNvPr id="11" name="Straight Arrow Connector 10"/>
            <p:cNvCxnSpPr/>
            <p:nvPr/>
          </p:nvCxnSpPr>
          <p:spPr>
            <a:xfrm flipH="1">
              <a:off x="1955179" y="1160187"/>
              <a:ext cx="180755" cy="893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955211" y="267377"/>
              <a:ext cx="180340" cy="892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135938" y="1160186"/>
              <a:ext cx="383" cy="1020725"/>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2135562" y="139742"/>
              <a:ext cx="0" cy="1020445"/>
            </a:xfrm>
            <a:prstGeom prst="line">
              <a:avLst/>
            </a:prstGeom>
          </p:spPr>
          <p:style>
            <a:lnRef idx="1">
              <a:schemeClr val="dk1"/>
            </a:lnRef>
            <a:fillRef idx="0">
              <a:schemeClr val="dk1"/>
            </a:fillRef>
            <a:effectRef idx="0">
              <a:schemeClr val="dk1"/>
            </a:effectRef>
            <a:fontRef idx="minor">
              <a:schemeClr val="tx1"/>
            </a:fontRef>
          </p:style>
        </p:cxnSp>
        <p:sp>
          <p:nvSpPr>
            <p:cNvPr id="15" name="Text Box 13"/>
            <p:cNvSpPr txBox="1"/>
            <p:nvPr/>
          </p:nvSpPr>
          <p:spPr>
            <a:xfrm>
              <a:off x="1955207" y="33935"/>
              <a:ext cx="268605" cy="2444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ea typeface="Calibri"/>
                  <a:cs typeface="Calibri"/>
                </a:rPr>
                <a:t>α</a:t>
              </a:r>
              <a:endParaRPr lang="en-US" sz="1100">
                <a:effectLst/>
                <a:ea typeface="Calibri"/>
                <a:cs typeface="Times New Roman"/>
              </a:endParaRPr>
            </a:p>
          </p:txBody>
        </p:sp>
      </p:grpSp>
    </p:spTree>
    <p:extLst>
      <p:ext uri="{BB962C8B-B14F-4D97-AF65-F5344CB8AC3E}">
        <p14:creationId xmlns:p14="http://schemas.microsoft.com/office/powerpoint/2010/main" val="2318304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76" y="228600"/>
            <a:ext cx="8461248" cy="990600"/>
          </a:xfrm>
        </p:spPr>
        <p:txBody>
          <a:bodyPr>
            <a:normAutofit fontScale="90000"/>
          </a:bodyPr>
          <a:lstStyle/>
          <a:p>
            <a:r>
              <a:rPr lang="en-US" dirty="0" smtClean="0"/>
              <a:t>Assessment of Tightening Forces (cont’d)</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solution: collection of empirical data and selection of specific spring geometry</a:t>
            </a:r>
          </a:p>
          <a:p>
            <a:r>
              <a:rPr lang="en-US" dirty="0" smtClean="0"/>
              <a:t>spring scale with existing strap design with 21 </a:t>
            </a:r>
            <a:r>
              <a:rPr lang="en-US" dirty="0" err="1" smtClean="0"/>
              <a:t>yr</a:t>
            </a:r>
            <a:r>
              <a:rPr lang="en-US" dirty="0" smtClean="0"/>
              <a:t> old female subject</a:t>
            </a:r>
          </a:p>
          <a:p>
            <a:pPr lvl="1"/>
            <a:r>
              <a:rPr lang="en-US" dirty="0" smtClean="0"/>
              <a:t>average force from repeated trials was 5.0 </a:t>
            </a:r>
            <a:r>
              <a:rPr lang="en-US" dirty="0" err="1" smtClean="0"/>
              <a:t>lb</a:t>
            </a:r>
            <a:endParaRPr lang="en-US" dirty="0" smtClean="0"/>
          </a:p>
          <a:p>
            <a:pPr lvl="2"/>
            <a:r>
              <a:rPr lang="en-US" dirty="0" smtClean="0"/>
              <a:t>four springs; each to be 1.25 </a:t>
            </a:r>
            <a:r>
              <a:rPr lang="en-US" dirty="0" err="1" smtClean="0"/>
              <a:t>lb</a:t>
            </a:r>
            <a:endParaRPr lang="en-US" dirty="0" smtClean="0"/>
          </a:p>
          <a:p>
            <a:pPr lvl="1"/>
            <a:r>
              <a:rPr lang="en-US" dirty="0" smtClean="0"/>
              <a:t>spring displacement: 0.25 in</a:t>
            </a:r>
          </a:p>
          <a:p>
            <a:pPr lvl="1"/>
            <a:r>
              <a:rPr lang="en-US" dirty="0" smtClean="0"/>
              <a:t>Hooke’s Law</a:t>
            </a:r>
          </a:p>
          <a:p>
            <a:pPr lvl="2"/>
            <a:r>
              <a:rPr lang="en-US" dirty="0" smtClean="0"/>
              <a:t>F = -</a:t>
            </a:r>
            <a:r>
              <a:rPr lang="en-US" dirty="0" err="1" smtClean="0"/>
              <a:t>kx</a:t>
            </a:r>
            <a:r>
              <a:rPr lang="en-US" dirty="0" smtClean="0"/>
              <a:t> … k = -F/x</a:t>
            </a:r>
          </a:p>
          <a:p>
            <a:pPr lvl="2"/>
            <a:r>
              <a:rPr lang="en-US" dirty="0" smtClean="0"/>
              <a:t>k = 1.25lb /(.25in) = 5 </a:t>
            </a:r>
            <a:r>
              <a:rPr lang="en-US" dirty="0" err="1" smtClean="0"/>
              <a:t>lb</a:t>
            </a:r>
            <a:r>
              <a:rPr lang="en-US" dirty="0" smtClean="0"/>
              <a:t>/in</a:t>
            </a:r>
          </a:p>
        </p:txBody>
      </p:sp>
    </p:spTree>
    <p:extLst>
      <p:ext uri="{BB962C8B-B14F-4D97-AF65-F5344CB8AC3E}">
        <p14:creationId xmlns:p14="http://schemas.microsoft.com/office/powerpoint/2010/main" val="35997619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541</TotalTime>
  <Words>975</Words>
  <Application>Microsoft Office PowerPoint</Application>
  <PresentationFormat>On-screen Show (4:3)</PresentationFormat>
  <Paragraphs>266</Paragraphs>
  <Slides>31</Slides>
  <Notes>15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Median</vt:lpstr>
      <vt:lpstr>PowerPoint Presentation</vt:lpstr>
      <vt:lpstr>Review of Project</vt:lpstr>
      <vt:lpstr>Design Need</vt:lpstr>
      <vt:lpstr>Current Solution</vt:lpstr>
      <vt:lpstr>Design Requirements</vt:lpstr>
      <vt:lpstr>Overview of Chosen Concept</vt:lpstr>
      <vt:lpstr>Analytic Efforts</vt:lpstr>
      <vt:lpstr>Assessment of Tightening Forces</vt:lpstr>
      <vt:lpstr>Assessment of Tightening Forces (cont’d)</vt:lpstr>
      <vt:lpstr>Assessment of Loading Forces</vt:lpstr>
      <vt:lpstr>Sizing Considerations</vt:lpstr>
      <vt:lpstr>Specific Details of Chosen Design</vt:lpstr>
      <vt:lpstr>Design Overview – The Big Picture</vt:lpstr>
      <vt:lpstr>User Interface / Indicator System</vt:lpstr>
      <vt:lpstr>Housing Pieces</vt:lpstr>
      <vt:lpstr>Housing Pieces (cont’d)</vt:lpstr>
      <vt:lpstr>Gear Mechanism</vt:lpstr>
      <vt:lpstr>Gear Mechanism &amp; Tightening</vt:lpstr>
      <vt:lpstr>Locking the Gears</vt:lpstr>
      <vt:lpstr>Locking the Gears (cont’d)</vt:lpstr>
      <vt:lpstr>Summary of Body Components</vt:lpstr>
      <vt:lpstr>Manufacture</vt:lpstr>
      <vt:lpstr>Standard Parts</vt:lpstr>
      <vt:lpstr>Purchased Parts w/ Modifications</vt:lpstr>
      <vt:lpstr>Prototyping</vt:lpstr>
      <vt:lpstr>Mass Production</vt:lpstr>
      <vt:lpstr>Lead Times</vt:lpstr>
      <vt:lpstr>Conclusions</vt:lpstr>
      <vt:lpstr>Prospective Conclusions</vt:lpstr>
      <vt:lpstr>Retrospective Conclusions</vt:lpstr>
      <vt:lpstr>Frequently Asked Questions</vt:lpstr>
    </vt:vector>
  </TitlesOfParts>
  <Company>WashU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Bryce Miller</dc:creator>
  <cp:lastModifiedBy>Bryce Miller</cp:lastModifiedBy>
  <cp:revision>37</cp:revision>
  <dcterms:created xsi:type="dcterms:W3CDTF">2011-12-05T04:03:04Z</dcterms:created>
  <dcterms:modified xsi:type="dcterms:W3CDTF">2011-12-05T13:04:23Z</dcterms:modified>
</cp:coreProperties>
</file>