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09" r:id="rId3"/>
    <p:sldId id="261" r:id="rId4"/>
    <p:sldId id="290" r:id="rId5"/>
    <p:sldId id="258" r:id="rId6"/>
    <p:sldId id="276" r:id="rId7"/>
    <p:sldId id="277" r:id="rId8"/>
    <p:sldId id="278" r:id="rId9"/>
    <p:sldId id="279" r:id="rId10"/>
    <p:sldId id="288" r:id="rId11"/>
    <p:sldId id="289" r:id="rId12"/>
    <p:sldId id="282" r:id="rId13"/>
    <p:sldId id="283" r:id="rId14"/>
    <p:sldId id="284" r:id="rId15"/>
    <p:sldId id="285" r:id="rId16"/>
    <p:sldId id="286" r:id="rId17"/>
    <p:sldId id="287" r:id="rId18"/>
    <p:sldId id="291" r:id="rId19"/>
    <p:sldId id="311" r:id="rId20"/>
    <p:sldId id="292" r:id="rId21"/>
    <p:sldId id="293" r:id="rId22"/>
    <p:sldId id="310" r:id="rId23"/>
    <p:sldId id="294" r:id="rId24"/>
    <p:sldId id="297" r:id="rId25"/>
    <p:sldId id="295" r:id="rId26"/>
    <p:sldId id="296" r:id="rId27"/>
    <p:sldId id="298" r:id="rId28"/>
    <p:sldId id="299" r:id="rId29"/>
    <p:sldId id="300" r:id="rId30"/>
    <p:sldId id="302" r:id="rId31"/>
    <p:sldId id="306" r:id="rId32"/>
    <p:sldId id="307" r:id="rId33"/>
    <p:sldId id="303" r:id="rId34"/>
    <p:sldId id="304" r:id="rId35"/>
    <p:sldId id="301" r:id="rId36"/>
    <p:sldId id="305" r:id="rId37"/>
    <p:sldId id="308" r:id="rId38"/>
    <p:sldId id="25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4" autoAdjust="0"/>
    <p:restoredTop sz="78434" autoAdjust="0"/>
  </p:normalViewPr>
  <p:slideViewPr>
    <p:cSldViewPr>
      <p:cViewPr varScale="1">
        <p:scale>
          <a:sx n="71" d="100"/>
          <a:sy n="71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5AA44-7ACA-45F1-81BC-5E6CB9E659A5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</dgm:pt>
    <dgm:pt modelId="{D07DD950-93D7-4B53-8DDB-FB10C2067F7B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bg1"/>
              </a:solidFill>
            </a:rPr>
            <a:t>AFOs are used to correct foot deformities and/or strengthen targeted muscle groups to promote proper ambulation.</a:t>
          </a:r>
          <a:endParaRPr lang="en-US" dirty="0">
            <a:solidFill>
              <a:schemeClr val="bg1"/>
            </a:solidFill>
          </a:endParaRPr>
        </a:p>
      </dgm:t>
    </dgm:pt>
    <dgm:pt modelId="{FCEA5715-406D-466D-B0A7-3CE0046EE466}" type="parTrans" cxnId="{8FBA3C7E-25A9-4161-A9C6-1E759D045BB7}">
      <dgm:prSet/>
      <dgm:spPr/>
      <dgm:t>
        <a:bodyPr/>
        <a:lstStyle/>
        <a:p>
          <a:endParaRPr lang="en-US"/>
        </a:p>
      </dgm:t>
    </dgm:pt>
    <dgm:pt modelId="{204FF9F2-5D84-483C-A310-54A757ACC8FE}" type="sibTrans" cxnId="{8FBA3C7E-25A9-4161-A9C6-1E759D045BB7}">
      <dgm:prSet/>
      <dgm:spPr/>
      <dgm:t>
        <a:bodyPr/>
        <a:lstStyle/>
        <a:p>
          <a:endParaRPr lang="en-US"/>
        </a:p>
      </dgm:t>
    </dgm:pt>
    <dgm:pt modelId="{D88200C3-CCE2-41D7-A663-CCF10229CDEB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bg1"/>
              </a:solidFill>
            </a:rPr>
            <a:t>Incorrect donning of the AFO can result in a misaligned configuration between the foot and orthotic, which causes undesirable force distributions and movements.</a:t>
          </a:r>
          <a:endParaRPr lang="en-US" dirty="0">
            <a:solidFill>
              <a:schemeClr val="bg1"/>
            </a:solidFill>
          </a:endParaRPr>
        </a:p>
      </dgm:t>
    </dgm:pt>
    <dgm:pt modelId="{5DA3EB1C-FE7F-4A96-8DCD-A8FFE9EC206A}" type="parTrans" cxnId="{7E50C361-CDFF-4A4D-B5A2-FE9B13DD6FE7}">
      <dgm:prSet/>
      <dgm:spPr/>
      <dgm:t>
        <a:bodyPr/>
        <a:lstStyle/>
        <a:p>
          <a:endParaRPr lang="en-US"/>
        </a:p>
      </dgm:t>
    </dgm:pt>
    <dgm:pt modelId="{ECE07349-9F98-490E-AFDA-41ECC9030628}" type="sibTrans" cxnId="{7E50C361-CDFF-4A4D-B5A2-FE9B13DD6FE7}">
      <dgm:prSet/>
      <dgm:spPr/>
      <dgm:t>
        <a:bodyPr/>
        <a:lstStyle/>
        <a:p>
          <a:endParaRPr lang="en-US"/>
        </a:p>
      </dgm:t>
    </dgm:pt>
    <dgm:pt modelId="{84113F00-F4F0-47BA-AEB4-49788DB1FF3A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bg1"/>
              </a:solidFill>
            </a:rPr>
            <a:t>Incorrectly worn/secured AFOs will not only deviate from intended function but can cause further harm.</a:t>
          </a:r>
          <a:endParaRPr lang="en-US" dirty="0">
            <a:solidFill>
              <a:schemeClr val="bg1"/>
            </a:solidFill>
          </a:endParaRPr>
        </a:p>
      </dgm:t>
    </dgm:pt>
    <dgm:pt modelId="{CCC8D72C-AE4E-4713-89A8-A59A461312B3}" type="parTrans" cxnId="{BD2B88B4-4178-487F-843C-6B35A869E4C2}">
      <dgm:prSet/>
      <dgm:spPr/>
      <dgm:t>
        <a:bodyPr/>
        <a:lstStyle/>
        <a:p>
          <a:endParaRPr lang="en-US"/>
        </a:p>
      </dgm:t>
    </dgm:pt>
    <dgm:pt modelId="{154A3841-484B-45E9-BACA-B240979FDF6E}" type="sibTrans" cxnId="{BD2B88B4-4178-487F-843C-6B35A869E4C2}">
      <dgm:prSet/>
      <dgm:spPr/>
      <dgm:t>
        <a:bodyPr/>
        <a:lstStyle/>
        <a:p>
          <a:endParaRPr lang="en-US"/>
        </a:p>
      </dgm:t>
    </dgm:pt>
    <dgm:pt modelId="{DBFD3579-EC5B-486D-A042-37971522299F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bg1"/>
              </a:solidFill>
            </a:rPr>
            <a:t>In order to improve the reliability of proper orthotic use, the mechanism(s) involved in the donning (and doffing) of the device must be reduce possible sources of user error. </a:t>
          </a:r>
          <a:endParaRPr lang="en-US" dirty="0">
            <a:solidFill>
              <a:schemeClr val="bg1"/>
            </a:solidFill>
          </a:endParaRPr>
        </a:p>
      </dgm:t>
    </dgm:pt>
    <dgm:pt modelId="{B66554EE-4C24-4540-A28A-0E2D73A46011}" type="parTrans" cxnId="{B2CDCD80-D231-4C2D-8F63-832DDD087316}">
      <dgm:prSet/>
      <dgm:spPr/>
      <dgm:t>
        <a:bodyPr/>
        <a:lstStyle/>
        <a:p>
          <a:endParaRPr lang="en-US"/>
        </a:p>
      </dgm:t>
    </dgm:pt>
    <dgm:pt modelId="{CC757107-1FE8-4C27-B6A8-DF60E59235CE}" type="sibTrans" cxnId="{B2CDCD80-D231-4C2D-8F63-832DDD087316}">
      <dgm:prSet/>
      <dgm:spPr/>
      <dgm:t>
        <a:bodyPr/>
        <a:lstStyle/>
        <a:p>
          <a:endParaRPr lang="en-US"/>
        </a:p>
      </dgm:t>
    </dgm:pt>
    <dgm:pt modelId="{7DE9BC7B-6981-4BC9-A6C5-F81D90DE7AC6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bg1"/>
              </a:solidFill>
            </a:rPr>
            <a:t>The fastening system is a major source for user error and a critical area in need of improvement for increasing reliability of proper donning. (This determined via field research and expert interview.)</a:t>
          </a:r>
          <a:endParaRPr lang="en-US" dirty="0">
            <a:solidFill>
              <a:schemeClr val="bg1"/>
            </a:solidFill>
          </a:endParaRPr>
        </a:p>
      </dgm:t>
    </dgm:pt>
    <dgm:pt modelId="{49B5DC87-1DB5-4874-AC81-3705E5FE9AA5}" type="parTrans" cxnId="{BA966445-88BE-4D6D-8FD9-FA4BD038944E}">
      <dgm:prSet/>
      <dgm:spPr/>
      <dgm:t>
        <a:bodyPr/>
        <a:lstStyle/>
        <a:p>
          <a:endParaRPr lang="en-US"/>
        </a:p>
      </dgm:t>
    </dgm:pt>
    <dgm:pt modelId="{23158F5C-DCA3-4094-9D62-1223865EC54B}" type="sibTrans" cxnId="{BA966445-88BE-4D6D-8FD9-FA4BD038944E}">
      <dgm:prSet/>
      <dgm:spPr/>
      <dgm:t>
        <a:bodyPr/>
        <a:lstStyle/>
        <a:p>
          <a:endParaRPr lang="en-US"/>
        </a:p>
      </dgm:t>
    </dgm:pt>
    <dgm:pt modelId="{716EE7CD-82EA-4D64-99E3-F24F4C98B3A5}">
      <dgm:prSet phldrT="[Text]"/>
      <dgm:spPr/>
      <dgm:t>
        <a:bodyPr/>
        <a:lstStyle/>
        <a:p>
          <a:r>
            <a:rPr lang="en-US" b="0" i="0" u="none" dirty="0" smtClean="0">
              <a:solidFill>
                <a:schemeClr val="bg1"/>
              </a:solidFill>
            </a:rPr>
            <a:t>By enhancing the fastening mechanism of an orthotic the  probability of user error during donning will be reduced; this will increase the efficiency of the orthotic and ultimately improve the user’s ambulation.</a:t>
          </a:r>
          <a:endParaRPr lang="en-US" dirty="0">
            <a:solidFill>
              <a:schemeClr val="bg1"/>
            </a:solidFill>
          </a:endParaRPr>
        </a:p>
      </dgm:t>
    </dgm:pt>
    <dgm:pt modelId="{04D7526C-D27B-47E2-A5D2-08C40F81F420}" type="parTrans" cxnId="{B657FFDC-528C-4C3B-BE71-AD93E1A48707}">
      <dgm:prSet/>
      <dgm:spPr/>
      <dgm:t>
        <a:bodyPr/>
        <a:lstStyle/>
        <a:p>
          <a:endParaRPr lang="en-US"/>
        </a:p>
      </dgm:t>
    </dgm:pt>
    <dgm:pt modelId="{865E17EE-BF1B-4304-A76A-BD02FA4676CC}" type="sibTrans" cxnId="{B657FFDC-528C-4C3B-BE71-AD93E1A48707}">
      <dgm:prSet/>
      <dgm:spPr/>
      <dgm:t>
        <a:bodyPr/>
        <a:lstStyle/>
        <a:p>
          <a:endParaRPr lang="en-US"/>
        </a:p>
      </dgm:t>
    </dgm:pt>
    <dgm:pt modelId="{712F1250-CCBB-4FF4-9678-F7540FAD6B74}" type="pres">
      <dgm:prSet presAssocID="{2E75AA44-7ACA-45F1-81BC-5E6CB9E659A5}" presName="Name0" presStyleCnt="0">
        <dgm:presLayoutVars>
          <dgm:dir/>
          <dgm:animLvl val="lvl"/>
          <dgm:resizeHandles val="exact"/>
        </dgm:presLayoutVars>
      </dgm:prSet>
      <dgm:spPr/>
    </dgm:pt>
    <dgm:pt modelId="{42F107CB-85F5-464B-ACF4-B836CD4B053D}" type="pres">
      <dgm:prSet presAssocID="{716EE7CD-82EA-4D64-99E3-F24F4C98B3A5}" presName="boxAndChildren" presStyleCnt="0"/>
      <dgm:spPr/>
    </dgm:pt>
    <dgm:pt modelId="{56975BD8-9F97-4A6D-843F-3AF052F7B2A3}" type="pres">
      <dgm:prSet presAssocID="{716EE7CD-82EA-4D64-99E3-F24F4C98B3A5}" presName="parentTextBox" presStyleLbl="node1" presStyleIdx="0" presStyleCnt="6"/>
      <dgm:spPr/>
      <dgm:t>
        <a:bodyPr/>
        <a:lstStyle/>
        <a:p>
          <a:endParaRPr lang="en-US"/>
        </a:p>
      </dgm:t>
    </dgm:pt>
    <dgm:pt modelId="{C5F8D03B-BB06-4C32-963B-10CCAB5D7CA2}" type="pres">
      <dgm:prSet presAssocID="{23158F5C-DCA3-4094-9D62-1223865EC54B}" presName="sp" presStyleCnt="0"/>
      <dgm:spPr/>
    </dgm:pt>
    <dgm:pt modelId="{C9662003-A800-4DD1-9355-57A85006DEE8}" type="pres">
      <dgm:prSet presAssocID="{7DE9BC7B-6981-4BC9-A6C5-F81D90DE7AC6}" presName="arrowAndChildren" presStyleCnt="0"/>
      <dgm:spPr/>
    </dgm:pt>
    <dgm:pt modelId="{1C6311E1-8B60-46A5-8D52-60D24B860DB9}" type="pres">
      <dgm:prSet presAssocID="{7DE9BC7B-6981-4BC9-A6C5-F81D90DE7AC6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33AB5A64-0D68-4B92-BD0B-688D577616DF}" type="pres">
      <dgm:prSet presAssocID="{CC757107-1FE8-4C27-B6A8-DF60E59235CE}" presName="sp" presStyleCnt="0"/>
      <dgm:spPr/>
    </dgm:pt>
    <dgm:pt modelId="{FA43141F-0649-44C8-A0E2-C845D4791A99}" type="pres">
      <dgm:prSet presAssocID="{DBFD3579-EC5B-486D-A042-37971522299F}" presName="arrowAndChildren" presStyleCnt="0"/>
      <dgm:spPr/>
    </dgm:pt>
    <dgm:pt modelId="{6923D6B1-A383-4AC0-ABF2-F36A7AAA7764}" type="pres">
      <dgm:prSet presAssocID="{DBFD3579-EC5B-486D-A042-37971522299F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BA12BE61-C076-4B87-AB0C-D97A497FEC32}" type="pres">
      <dgm:prSet presAssocID="{154A3841-484B-45E9-BACA-B240979FDF6E}" presName="sp" presStyleCnt="0"/>
      <dgm:spPr/>
    </dgm:pt>
    <dgm:pt modelId="{BD01FE1C-37AB-490D-AE91-BC3CE3947926}" type="pres">
      <dgm:prSet presAssocID="{84113F00-F4F0-47BA-AEB4-49788DB1FF3A}" presName="arrowAndChildren" presStyleCnt="0"/>
      <dgm:spPr/>
    </dgm:pt>
    <dgm:pt modelId="{3126C7D0-8297-40A0-9E4A-8153B7F0FF31}" type="pres">
      <dgm:prSet presAssocID="{84113F00-F4F0-47BA-AEB4-49788DB1FF3A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6389C770-E1AF-448D-B230-1D3E00C2F0EE}" type="pres">
      <dgm:prSet presAssocID="{ECE07349-9F98-490E-AFDA-41ECC9030628}" presName="sp" presStyleCnt="0"/>
      <dgm:spPr/>
    </dgm:pt>
    <dgm:pt modelId="{89E6B457-E802-41AD-923C-106BD3F65FD6}" type="pres">
      <dgm:prSet presAssocID="{D88200C3-CCE2-41D7-A663-CCF10229CDEB}" presName="arrowAndChildren" presStyleCnt="0"/>
      <dgm:spPr/>
    </dgm:pt>
    <dgm:pt modelId="{3ECA29D0-1A47-492A-89BF-7F74274036BB}" type="pres">
      <dgm:prSet presAssocID="{D88200C3-CCE2-41D7-A663-CCF10229CDEB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30FD0F65-5298-41DB-95BC-FBB3E1E57BFC}" type="pres">
      <dgm:prSet presAssocID="{204FF9F2-5D84-483C-A310-54A757ACC8FE}" presName="sp" presStyleCnt="0"/>
      <dgm:spPr/>
    </dgm:pt>
    <dgm:pt modelId="{FF70F9D0-5F19-465C-81F2-6E5BB2955ECF}" type="pres">
      <dgm:prSet presAssocID="{D07DD950-93D7-4B53-8DDB-FB10C2067F7B}" presName="arrowAndChildren" presStyleCnt="0"/>
      <dgm:spPr/>
    </dgm:pt>
    <dgm:pt modelId="{41ED0EAE-F876-45A8-A862-4F75C9C8C519}" type="pres">
      <dgm:prSet presAssocID="{D07DD950-93D7-4B53-8DDB-FB10C2067F7B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7663AEF-964A-488B-BBB2-BB66DEE968A1}" type="presOf" srcId="{D88200C3-CCE2-41D7-A663-CCF10229CDEB}" destId="{3ECA29D0-1A47-492A-89BF-7F74274036BB}" srcOrd="0" destOrd="0" presId="urn:microsoft.com/office/officeart/2005/8/layout/process4"/>
    <dgm:cxn modelId="{8FBA3C7E-25A9-4161-A9C6-1E759D045BB7}" srcId="{2E75AA44-7ACA-45F1-81BC-5E6CB9E659A5}" destId="{D07DD950-93D7-4B53-8DDB-FB10C2067F7B}" srcOrd="0" destOrd="0" parTransId="{FCEA5715-406D-466D-B0A7-3CE0046EE466}" sibTransId="{204FF9F2-5D84-483C-A310-54A757ACC8FE}"/>
    <dgm:cxn modelId="{BD2B88B4-4178-487F-843C-6B35A869E4C2}" srcId="{2E75AA44-7ACA-45F1-81BC-5E6CB9E659A5}" destId="{84113F00-F4F0-47BA-AEB4-49788DB1FF3A}" srcOrd="2" destOrd="0" parTransId="{CCC8D72C-AE4E-4713-89A8-A59A461312B3}" sibTransId="{154A3841-484B-45E9-BACA-B240979FDF6E}"/>
    <dgm:cxn modelId="{1053106C-8A1A-42C4-867A-A547062FA947}" type="presOf" srcId="{2E75AA44-7ACA-45F1-81BC-5E6CB9E659A5}" destId="{712F1250-CCBB-4FF4-9678-F7540FAD6B74}" srcOrd="0" destOrd="0" presId="urn:microsoft.com/office/officeart/2005/8/layout/process4"/>
    <dgm:cxn modelId="{7E50C361-CDFF-4A4D-B5A2-FE9B13DD6FE7}" srcId="{2E75AA44-7ACA-45F1-81BC-5E6CB9E659A5}" destId="{D88200C3-CCE2-41D7-A663-CCF10229CDEB}" srcOrd="1" destOrd="0" parTransId="{5DA3EB1C-FE7F-4A96-8DCD-A8FFE9EC206A}" sibTransId="{ECE07349-9F98-490E-AFDA-41ECC9030628}"/>
    <dgm:cxn modelId="{1826FCEB-546E-4479-ADE8-9B13D9FEDBC1}" type="presOf" srcId="{DBFD3579-EC5B-486D-A042-37971522299F}" destId="{6923D6B1-A383-4AC0-ABF2-F36A7AAA7764}" srcOrd="0" destOrd="0" presId="urn:microsoft.com/office/officeart/2005/8/layout/process4"/>
    <dgm:cxn modelId="{0F7177F4-3662-4E72-82F9-54B9255A04DD}" type="presOf" srcId="{D07DD950-93D7-4B53-8DDB-FB10C2067F7B}" destId="{41ED0EAE-F876-45A8-A862-4F75C9C8C519}" srcOrd="0" destOrd="0" presId="urn:microsoft.com/office/officeart/2005/8/layout/process4"/>
    <dgm:cxn modelId="{BA966445-88BE-4D6D-8FD9-FA4BD038944E}" srcId="{2E75AA44-7ACA-45F1-81BC-5E6CB9E659A5}" destId="{7DE9BC7B-6981-4BC9-A6C5-F81D90DE7AC6}" srcOrd="4" destOrd="0" parTransId="{49B5DC87-1DB5-4874-AC81-3705E5FE9AA5}" sibTransId="{23158F5C-DCA3-4094-9D62-1223865EC54B}"/>
    <dgm:cxn modelId="{B2CDCD80-D231-4C2D-8F63-832DDD087316}" srcId="{2E75AA44-7ACA-45F1-81BC-5E6CB9E659A5}" destId="{DBFD3579-EC5B-486D-A042-37971522299F}" srcOrd="3" destOrd="0" parTransId="{B66554EE-4C24-4540-A28A-0E2D73A46011}" sibTransId="{CC757107-1FE8-4C27-B6A8-DF60E59235CE}"/>
    <dgm:cxn modelId="{9248B2BE-672B-46A0-820E-138795EF636F}" type="presOf" srcId="{7DE9BC7B-6981-4BC9-A6C5-F81D90DE7AC6}" destId="{1C6311E1-8B60-46A5-8D52-60D24B860DB9}" srcOrd="0" destOrd="0" presId="urn:microsoft.com/office/officeart/2005/8/layout/process4"/>
    <dgm:cxn modelId="{08BDD288-8920-4026-9C22-84FF0A1F2D5A}" type="presOf" srcId="{84113F00-F4F0-47BA-AEB4-49788DB1FF3A}" destId="{3126C7D0-8297-40A0-9E4A-8153B7F0FF31}" srcOrd="0" destOrd="0" presId="urn:microsoft.com/office/officeart/2005/8/layout/process4"/>
    <dgm:cxn modelId="{2DE33C72-00C8-487C-943B-4108EDFF465D}" type="presOf" srcId="{716EE7CD-82EA-4D64-99E3-F24F4C98B3A5}" destId="{56975BD8-9F97-4A6D-843F-3AF052F7B2A3}" srcOrd="0" destOrd="0" presId="urn:microsoft.com/office/officeart/2005/8/layout/process4"/>
    <dgm:cxn modelId="{B657FFDC-528C-4C3B-BE71-AD93E1A48707}" srcId="{2E75AA44-7ACA-45F1-81BC-5E6CB9E659A5}" destId="{716EE7CD-82EA-4D64-99E3-F24F4C98B3A5}" srcOrd="5" destOrd="0" parTransId="{04D7526C-D27B-47E2-A5D2-08C40F81F420}" sibTransId="{865E17EE-BF1B-4304-A76A-BD02FA4676CC}"/>
    <dgm:cxn modelId="{4322265B-5BBC-4813-8235-BFCD691D7A65}" type="presParOf" srcId="{712F1250-CCBB-4FF4-9678-F7540FAD6B74}" destId="{42F107CB-85F5-464B-ACF4-B836CD4B053D}" srcOrd="0" destOrd="0" presId="urn:microsoft.com/office/officeart/2005/8/layout/process4"/>
    <dgm:cxn modelId="{427DB747-69CE-4AB0-8265-56EBEF4CFAB6}" type="presParOf" srcId="{42F107CB-85F5-464B-ACF4-B836CD4B053D}" destId="{56975BD8-9F97-4A6D-843F-3AF052F7B2A3}" srcOrd="0" destOrd="0" presId="urn:microsoft.com/office/officeart/2005/8/layout/process4"/>
    <dgm:cxn modelId="{57157056-42C1-496E-8BAC-472CBF0C548D}" type="presParOf" srcId="{712F1250-CCBB-4FF4-9678-F7540FAD6B74}" destId="{C5F8D03B-BB06-4C32-963B-10CCAB5D7CA2}" srcOrd="1" destOrd="0" presId="urn:microsoft.com/office/officeart/2005/8/layout/process4"/>
    <dgm:cxn modelId="{2C51E39F-D4DF-463C-8705-56D7CB3D4614}" type="presParOf" srcId="{712F1250-CCBB-4FF4-9678-F7540FAD6B74}" destId="{C9662003-A800-4DD1-9355-57A85006DEE8}" srcOrd="2" destOrd="0" presId="urn:microsoft.com/office/officeart/2005/8/layout/process4"/>
    <dgm:cxn modelId="{13DE70D1-CD7C-485A-B50C-206CFA5AA238}" type="presParOf" srcId="{C9662003-A800-4DD1-9355-57A85006DEE8}" destId="{1C6311E1-8B60-46A5-8D52-60D24B860DB9}" srcOrd="0" destOrd="0" presId="urn:microsoft.com/office/officeart/2005/8/layout/process4"/>
    <dgm:cxn modelId="{04ABDA3F-066D-4BC9-B4FD-DD240D8D9A62}" type="presParOf" srcId="{712F1250-CCBB-4FF4-9678-F7540FAD6B74}" destId="{33AB5A64-0D68-4B92-BD0B-688D577616DF}" srcOrd="3" destOrd="0" presId="urn:microsoft.com/office/officeart/2005/8/layout/process4"/>
    <dgm:cxn modelId="{59C4D913-9FB3-4EA4-989B-120FF3413AD0}" type="presParOf" srcId="{712F1250-CCBB-4FF4-9678-F7540FAD6B74}" destId="{FA43141F-0649-44C8-A0E2-C845D4791A99}" srcOrd="4" destOrd="0" presId="urn:microsoft.com/office/officeart/2005/8/layout/process4"/>
    <dgm:cxn modelId="{F38CE16A-5309-482D-931A-3C748C516502}" type="presParOf" srcId="{FA43141F-0649-44C8-A0E2-C845D4791A99}" destId="{6923D6B1-A383-4AC0-ABF2-F36A7AAA7764}" srcOrd="0" destOrd="0" presId="urn:microsoft.com/office/officeart/2005/8/layout/process4"/>
    <dgm:cxn modelId="{96F19383-2572-4942-9C14-88DF09DA8E91}" type="presParOf" srcId="{712F1250-CCBB-4FF4-9678-F7540FAD6B74}" destId="{BA12BE61-C076-4B87-AB0C-D97A497FEC32}" srcOrd="5" destOrd="0" presId="urn:microsoft.com/office/officeart/2005/8/layout/process4"/>
    <dgm:cxn modelId="{D51B892B-4B82-4720-A41C-CB5A1FD427BE}" type="presParOf" srcId="{712F1250-CCBB-4FF4-9678-F7540FAD6B74}" destId="{BD01FE1C-37AB-490D-AE91-BC3CE3947926}" srcOrd="6" destOrd="0" presId="urn:microsoft.com/office/officeart/2005/8/layout/process4"/>
    <dgm:cxn modelId="{730785E4-0C72-4D82-9512-AABA0D46DE19}" type="presParOf" srcId="{BD01FE1C-37AB-490D-AE91-BC3CE3947926}" destId="{3126C7D0-8297-40A0-9E4A-8153B7F0FF31}" srcOrd="0" destOrd="0" presId="urn:microsoft.com/office/officeart/2005/8/layout/process4"/>
    <dgm:cxn modelId="{8430C0D2-600B-4CB9-B94E-A4F9A0EB29A1}" type="presParOf" srcId="{712F1250-CCBB-4FF4-9678-F7540FAD6B74}" destId="{6389C770-E1AF-448D-B230-1D3E00C2F0EE}" srcOrd="7" destOrd="0" presId="urn:microsoft.com/office/officeart/2005/8/layout/process4"/>
    <dgm:cxn modelId="{A3DF5343-EC5A-4663-8DC6-627D7FD22718}" type="presParOf" srcId="{712F1250-CCBB-4FF4-9678-F7540FAD6B74}" destId="{89E6B457-E802-41AD-923C-106BD3F65FD6}" srcOrd="8" destOrd="0" presId="urn:microsoft.com/office/officeart/2005/8/layout/process4"/>
    <dgm:cxn modelId="{2A84A0D8-344F-4D81-9CBB-934E2907839D}" type="presParOf" srcId="{89E6B457-E802-41AD-923C-106BD3F65FD6}" destId="{3ECA29D0-1A47-492A-89BF-7F74274036BB}" srcOrd="0" destOrd="0" presId="urn:microsoft.com/office/officeart/2005/8/layout/process4"/>
    <dgm:cxn modelId="{928C3B5B-0ACE-45B7-97C9-2ED0EA0B98BB}" type="presParOf" srcId="{712F1250-CCBB-4FF4-9678-F7540FAD6B74}" destId="{30FD0F65-5298-41DB-95BC-FBB3E1E57BFC}" srcOrd="9" destOrd="0" presId="urn:microsoft.com/office/officeart/2005/8/layout/process4"/>
    <dgm:cxn modelId="{D01FFC82-86AA-4BA0-9468-D4103F6F510F}" type="presParOf" srcId="{712F1250-CCBB-4FF4-9678-F7540FAD6B74}" destId="{FF70F9D0-5F19-465C-81F2-6E5BB2955ECF}" srcOrd="10" destOrd="0" presId="urn:microsoft.com/office/officeart/2005/8/layout/process4"/>
    <dgm:cxn modelId="{C750495B-23D9-489F-9D0E-01FE15FF144F}" type="presParOf" srcId="{FF70F9D0-5F19-465C-81F2-6E5BB2955ECF}" destId="{41ED0EAE-F876-45A8-A862-4F75C9C8C51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975BD8-9F97-4A6D-843F-3AF052F7B2A3}">
      <dsp:nvSpPr>
        <dsp:cNvPr id="0" name=""/>
        <dsp:cNvSpPr/>
      </dsp:nvSpPr>
      <dsp:spPr>
        <a:xfrm>
          <a:off x="0" y="5588164"/>
          <a:ext cx="6096000" cy="7334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u="none" kern="1200" dirty="0" smtClean="0">
              <a:solidFill>
                <a:schemeClr val="bg1"/>
              </a:solidFill>
            </a:rPr>
            <a:t>By enhancing the fastening mechanism of an orthotic the  probability of user error during donning will be reduced; this will increase the efficiency of the orthotic and ultimately improve the user’s ambulation.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0" y="5588164"/>
        <a:ext cx="6096000" cy="733443"/>
      </dsp:txXfrm>
    </dsp:sp>
    <dsp:sp modelId="{1C6311E1-8B60-46A5-8D52-60D24B860DB9}">
      <dsp:nvSpPr>
        <dsp:cNvPr id="0" name=""/>
        <dsp:cNvSpPr/>
      </dsp:nvSpPr>
      <dsp:spPr>
        <a:xfrm rot="10800000">
          <a:off x="0" y="4471130"/>
          <a:ext cx="6096000" cy="112803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u="none" kern="1200" dirty="0" smtClean="0">
              <a:solidFill>
                <a:schemeClr val="bg1"/>
              </a:solidFill>
            </a:rPr>
            <a:t>The fastening system is a major source for user error and a critical area in need of improvement for increasing reliability of proper donning. (This determined via field research and expert interview.)</a:t>
          </a:r>
          <a:endParaRPr lang="en-US" sz="1300" kern="1200" dirty="0">
            <a:solidFill>
              <a:schemeClr val="bg1"/>
            </a:solidFill>
          </a:endParaRPr>
        </a:p>
      </dsp:txBody>
      <dsp:txXfrm rot="10800000">
        <a:off x="0" y="4471130"/>
        <a:ext cx="6096000" cy="1128036"/>
      </dsp:txXfrm>
    </dsp:sp>
    <dsp:sp modelId="{6923D6B1-A383-4AC0-ABF2-F36A7AAA7764}">
      <dsp:nvSpPr>
        <dsp:cNvPr id="0" name=""/>
        <dsp:cNvSpPr/>
      </dsp:nvSpPr>
      <dsp:spPr>
        <a:xfrm rot="10800000">
          <a:off x="0" y="3354095"/>
          <a:ext cx="6096000" cy="112803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u="none" kern="1200" dirty="0" smtClean="0">
              <a:solidFill>
                <a:schemeClr val="bg1"/>
              </a:solidFill>
            </a:rPr>
            <a:t>In order to improve the reliability of proper orthotic use, the mechanism(s) involved in the donning (and doffing) of the device must be reduce possible sources of user error. </a:t>
          </a:r>
          <a:endParaRPr lang="en-US" sz="1300" kern="1200" dirty="0">
            <a:solidFill>
              <a:schemeClr val="bg1"/>
            </a:solidFill>
          </a:endParaRPr>
        </a:p>
      </dsp:txBody>
      <dsp:txXfrm rot="10800000">
        <a:off x="0" y="3354095"/>
        <a:ext cx="6096000" cy="1128036"/>
      </dsp:txXfrm>
    </dsp:sp>
    <dsp:sp modelId="{3126C7D0-8297-40A0-9E4A-8153B7F0FF31}">
      <dsp:nvSpPr>
        <dsp:cNvPr id="0" name=""/>
        <dsp:cNvSpPr/>
      </dsp:nvSpPr>
      <dsp:spPr>
        <a:xfrm rot="10800000">
          <a:off x="0" y="2237060"/>
          <a:ext cx="6096000" cy="112803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u="none" kern="1200" dirty="0" smtClean="0">
              <a:solidFill>
                <a:schemeClr val="bg1"/>
              </a:solidFill>
            </a:rPr>
            <a:t>Incorrectly worn/secured AFOs will not only deviate from intended function but can cause further harm.</a:t>
          </a:r>
          <a:endParaRPr lang="en-US" sz="1300" kern="1200" dirty="0">
            <a:solidFill>
              <a:schemeClr val="bg1"/>
            </a:solidFill>
          </a:endParaRPr>
        </a:p>
      </dsp:txBody>
      <dsp:txXfrm rot="10800000">
        <a:off x="0" y="2237060"/>
        <a:ext cx="6096000" cy="1128036"/>
      </dsp:txXfrm>
    </dsp:sp>
    <dsp:sp modelId="{3ECA29D0-1A47-492A-89BF-7F74274036BB}">
      <dsp:nvSpPr>
        <dsp:cNvPr id="0" name=""/>
        <dsp:cNvSpPr/>
      </dsp:nvSpPr>
      <dsp:spPr>
        <a:xfrm rot="10800000">
          <a:off x="0" y="1120026"/>
          <a:ext cx="6096000" cy="112803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u="none" kern="1200" dirty="0" smtClean="0">
              <a:solidFill>
                <a:schemeClr val="bg1"/>
              </a:solidFill>
            </a:rPr>
            <a:t>Incorrect donning of the AFO can result in a misaligned configuration between the foot and orthotic, which causes undesirable force distributions and movements.</a:t>
          </a:r>
          <a:endParaRPr lang="en-US" sz="1300" kern="1200" dirty="0">
            <a:solidFill>
              <a:schemeClr val="bg1"/>
            </a:solidFill>
          </a:endParaRPr>
        </a:p>
      </dsp:txBody>
      <dsp:txXfrm rot="10800000">
        <a:off x="0" y="1120026"/>
        <a:ext cx="6096000" cy="1128036"/>
      </dsp:txXfrm>
    </dsp:sp>
    <dsp:sp modelId="{41ED0EAE-F876-45A8-A862-4F75C9C8C519}">
      <dsp:nvSpPr>
        <dsp:cNvPr id="0" name=""/>
        <dsp:cNvSpPr/>
      </dsp:nvSpPr>
      <dsp:spPr>
        <a:xfrm rot="10800000">
          <a:off x="0" y="2991"/>
          <a:ext cx="6096000" cy="112803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u="none" kern="1200" dirty="0" smtClean="0">
              <a:solidFill>
                <a:schemeClr val="bg1"/>
              </a:solidFill>
            </a:rPr>
            <a:t>AFOs are used to correct foot deformities and/or strengthen targeted muscle groups to promote proper ambulation.</a:t>
          </a:r>
          <a:endParaRPr lang="en-US" sz="1300" kern="1200" dirty="0">
            <a:solidFill>
              <a:schemeClr val="bg1"/>
            </a:solidFill>
          </a:endParaRPr>
        </a:p>
      </dsp:txBody>
      <dsp:txXfrm rot="10800000">
        <a:off x="0" y="2991"/>
        <a:ext cx="6096000" cy="1128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307F5-A626-4B31-A6AA-EDAC72BB5408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9E099-634A-4497-B551-4180C954D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AFO’s redistribute</a:t>
            </a:r>
            <a:r>
              <a:rPr lang="en-US" baseline="0" dirty="0" smtClean="0"/>
              <a:t> forces on the foot</a:t>
            </a:r>
            <a:endParaRPr lang="en-US" dirty="0" smtClean="0"/>
          </a:p>
          <a:p>
            <a:r>
              <a:rPr lang="en-US" dirty="0" smtClean="0"/>
              <a:t>2. Bad donning= not intended </a:t>
            </a:r>
            <a:r>
              <a:rPr lang="en-US" dirty="0" smtClean="0"/>
              <a:t>treatment</a:t>
            </a:r>
            <a:endParaRPr lang="en-US" dirty="0" smtClean="0"/>
          </a:p>
          <a:p>
            <a:r>
              <a:rPr lang="en-US" dirty="0" smtClean="0"/>
              <a:t>3.Bad donning=</a:t>
            </a:r>
            <a:r>
              <a:rPr lang="en-US" b="1" dirty="0" smtClean="0"/>
              <a:t>harm</a:t>
            </a:r>
          </a:p>
          <a:p>
            <a:r>
              <a:rPr lang="en-US" dirty="0" smtClean="0"/>
              <a:t>4.Need to Reduce user error</a:t>
            </a:r>
          </a:p>
          <a:p>
            <a:r>
              <a:rPr lang="en-US" dirty="0" smtClean="0"/>
              <a:t>5.Stap major source of</a:t>
            </a:r>
            <a:r>
              <a:rPr lang="en-US" baseline="0" dirty="0" smtClean="0"/>
              <a:t> error by interviews with Mike Daily and Dr. </a:t>
            </a:r>
            <a:r>
              <a:rPr lang="en-US" baseline="0" dirty="0" err="1" smtClean="0"/>
              <a:t>Juknis</a:t>
            </a:r>
            <a:endParaRPr lang="en-US" dirty="0" smtClean="0"/>
          </a:p>
          <a:p>
            <a:r>
              <a:rPr lang="en-US" dirty="0" smtClean="0"/>
              <a:t>6.Enhancing fastening system will reduce user error, thus improve intended</a:t>
            </a:r>
            <a:r>
              <a:rPr lang="en-US" baseline="0" dirty="0" smtClean="0"/>
              <a:t>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1.Movable Parts during fastening</a:t>
            </a:r>
          </a:p>
          <a:p>
            <a:r>
              <a:rPr lang="en-US" b="1" dirty="0" smtClean="0"/>
              <a:t>2.Number of steps</a:t>
            </a:r>
            <a:r>
              <a:rPr lang="en-US" b="1" baseline="0" dirty="0" smtClean="0"/>
              <a:t> to don</a:t>
            </a:r>
            <a:endParaRPr lang="en-US" b="1" dirty="0" smtClean="0"/>
          </a:p>
          <a:p>
            <a:r>
              <a:rPr lang="en-US" b="1" dirty="0" smtClean="0"/>
              <a:t>3.Steps to doff</a:t>
            </a:r>
          </a:p>
          <a:p>
            <a:r>
              <a:rPr lang="en-US" dirty="0" smtClean="0"/>
              <a:t>4.Low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Risk of</a:t>
            </a:r>
            <a:r>
              <a:rPr lang="en-US" baseline="0" dirty="0" smtClean="0"/>
              <a:t> Device Attaching to surroundings</a:t>
            </a:r>
            <a:endParaRPr lang="en-US" dirty="0" smtClean="0"/>
          </a:p>
          <a:p>
            <a:r>
              <a:rPr lang="en-US" dirty="0" smtClean="0"/>
              <a:t>2. Risk of</a:t>
            </a:r>
            <a:r>
              <a:rPr lang="en-US" baseline="0" dirty="0" smtClean="0"/>
              <a:t> accidental injury (pinching)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Ability to withstand daily ambulation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likelyhood</a:t>
            </a:r>
            <a:r>
              <a:rPr lang="en-US" baseline="0" dirty="0" smtClean="0"/>
              <a:t> of failure during use</a:t>
            </a:r>
            <a:endParaRPr lang="en-US" dirty="0" smtClean="0"/>
          </a:p>
          <a:p>
            <a:r>
              <a:rPr lang="en-US" dirty="0" smtClean="0"/>
              <a:t>Extra </a:t>
            </a:r>
            <a:r>
              <a:rPr lang="en-US" dirty="0" smtClean="0"/>
              <a:t>weight= </a:t>
            </a:r>
            <a:r>
              <a:rPr lang="en-US" dirty="0" err="1" smtClean="0"/>
              <a:t>hinderance</a:t>
            </a:r>
            <a:endParaRPr lang="en-US" dirty="0" smtClean="0"/>
          </a:p>
          <a:p>
            <a:r>
              <a:rPr lang="en-US" dirty="0" smtClean="0"/>
              <a:t>-Design have an adjustability in tightness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Major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Spur Gear</a:t>
            </a:r>
          </a:p>
          <a:p>
            <a:pPr>
              <a:buFontTx/>
              <a:buChar char="-"/>
            </a:pPr>
            <a:r>
              <a:rPr lang="en-US" dirty="0" smtClean="0"/>
              <a:t>-Two</a:t>
            </a:r>
            <a:r>
              <a:rPr lang="en-US" baseline="0" dirty="0" smtClean="0"/>
              <a:t> Saw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-Saw</a:t>
            </a:r>
            <a:r>
              <a:rPr lang="en-US" baseline="0" dirty="0" smtClean="0"/>
              <a:t> Thread</a:t>
            </a:r>
          </a:p>
          <a:p>
            <a:r>
              <a:rPr lang="en-US" baseline="0" dirty="0" smtClean="0"/>
              <a:t>-Spur Gear 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-Prevent saw threads from</a:t>
            </a:r>
          </a:p>
          <a:p>
            <a:r>
              <a:rPr lang="en-US" dirty="0" smtClean="0"/>
              <a:t>	-slipping</a:t>
            </a:r>
          </a:p>
          <a:p>
            <a:r>
              <a:rPr lang="en-US" dirty="0" smtClean="0"/>
              <a:t>	-</a:t>
            </a:r>
            <a:r>
              <a:rPr lang="en-US" baseline="0" dirty="0" smtClean="0"/>
              <a:t> unwanted movement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-Adjust tightness</a:t>
            </a:r>
            <a:r>
              <a:rPr lang="en-US" baseline="0" dirty="0" smtClean="0"/>
              <a:t> of strap by moving gear</a:t>
            </a:r>
          </a:p>
          <a:p>
            <a:r>
              <a:rPr lang="en-US" baseline="0" dirty="0" smtClean="0"/>
              <a:t>-Part is extruded outside of housing for user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class </a:t>
            </a:r>
            <a:r>
              <a:rPr lang="en-US" dirty="0" err="1" smtClean="0"/>
              <a:t>sylabus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1.Lightweight- additional mass is a </a:t>
            </a:r>
            <a:r>
              <a:rPr lang="en-US" dirty="0" err="1" smtClean="0"/>
              <a:t>hinderance</a:t>
            </a:r>
            <a:r>
              <a:rPr lang="en-US" dirty="0" smtClean="0"/>
              <a:t> to ambulation</a:t>
            </a:r>
            <a:endParaRPr lang="en-US" dirty="0" smtClean="0"/>
          </a:p>
          <a:p>
            <a:r>
              <a:rPr lang="en-US" dirty="0" smtClean="0"/>
              <a:t>2. Easy don </a:t>
            </a:r>
            <a:r>
              <a:rPr lang="en-US" dirty="0" smtClean="0"/>
              <a:t>doff- Users</a:t>
            </a:r>
            <a:r>
              <a:rPr lang="en-US" baseline="0" dirty="0" smtClean="0"/>
              <a:t> need to be able to easily put on and take off orthotic</a:t>
            </a:r>
            <a:endParaRPr lang="en-US" dirty="0" smtClean="0"/>
          </a:p>
          <a:p>
            <a:r>
              <a:rPr lang="en-US" dirty="0" smtClean="0"/>
              <a:t>3.One arm</a:t>
            </a:r>
          </a:p>
          <a:p>
            <a:r>
              <a:rPr lang="en-US" dirty="0" smtClean="0"/>
              <a:t>4. Low maintenance</a:t>
            </a:r>
          </a:p>
          <a:p>
            <a:r>
              <a:rPr lang="en-US" dirty="0" smtClean="0"/>
              <a:t>5. Inconspicuous</a:t>
            </a:r>
          </a:p>
          <a:p>
            <a:r>
              <a:rPr lang="en-US" dirty="0" smtClean="0"/>
              <a:t>6. Low Cost</a:t>
            </a:r>
          </a:p>
          <a:p>
            <a:r>
              <a:rPr lang="en-US" dirty="0" smtClean="0"/>
              <a:t>7.Doesn’t interfere</a:t>
            </a:r>
            <a:r>
              <a:rPr lang="en-US" baseline="0" dirty="0" smtClean="0"/>
              <a:t> with treatment</a:t>
            </a:r>
            <a:endParaRPr lang="en-US" dirty="0" smtClean="0"/>
          </a:p>
          <a:p>
            <a:r>
              <a:rPr lang="en-US" dirty="0" smtClean="0"/>
              <a:t>8.Durable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-Tension on interwoven cable system</a:t>
            </a:r>
          </a:p>
          <a:p>
            <a:r>
              <a:rPr lang="en-US" dirty="0" smtClean="0"/>
              <a:t>-Turn of knob increases</a:t>
            </a:r>
            <a:r>
              <a:rPr lang="en-US" baseline="0" dirty="0" smtClean="0"/>
              <a:t> tension and tightens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Strap is looped</a:t>
            </a:r>
            <a:r>
              <a:rPr lang="en-US" baseline="0" dirty="0" smtClean="0"/>
              <a:t> through device and tightness is maintained once strap has been </a:t>
            </a:r>
            <a:r>
              <a:rPr lang="en-US" baseline="0" dirty="0" err="1" smtClean="0"/>
              <a:t>appropriatly</a:t>
            </a:r>
            <a:r>
              <a:rPr lang="en-US" baseline="0" dirty="0" smtClean="0"/>
              <a:t> tightened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Attach the two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 the strap into the </a:t>
            </a:r>
            <a:r>
              <a:rPr lang="en-US" dirty="0" err="1" smtClean="0"/>
              <a:t>carabiner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Boa:</a:t>
            </a:r>
            <a:r>
              <a:rPr lang="en-US" baseline="0" dirty="0" smtClean="0"/>
              <a:t> Would not be able to have a unique and independent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9E099-634A-4497-B551-4180C954D88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D188-324B-46D1-8DF9-42C12ACC53DF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078F-BE03-41CE-A190-30340C0AD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D188-324B-46D1-8DF9-42C12ACC53DF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078F-BE03-41CE-A190-30340C0AD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D188-324B-46D1-8DF9-42C12ACC53DF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078F-BE03-41CE-A190-30340C0AD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D188-324B-46D1-8DF9-42C12ACC53DF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078F-BE03-41CE-A190-30340C0AD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D188-324B-46D1-8DF9-42C12ACC53DF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078F-BE03-41CE-A190-30340C0AD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D188-324B-46D1-8DF9-42C12ACC53DF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078F-BE03-41CE-A190-30340C0AD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D188-324B-46D1-8DF9-42C12ACC53DF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078F-BE03-41CE-A190-30340C0AD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D188-324B-46D1-8DF9-42C12ACC53DF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F078F-BE03-41CE-A190-30340C0AD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D188-324B-46D1-8DF9-42C12ACC53DF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078F-BE03-41CE-A190-30340C0AD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D188-324B-46D1-8DF9-42C12ACC53DF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07F078F-BE03-41CE-A190-30340C0AD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59DD188-324B-46D1-8DF9-42C12ACC53DF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078F-BE03-41CE-A190-30340C0AD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59DD188-324B-46D1-8DF9-42C12ACC53DF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7F078F-BE03-41CE-A190-30340C0AD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User friendly </a:t>
            </a:r>
            <a:br>
              <a:rPr lang="en-US" dirty="0" smtClean="0"/>
            </a:br>
            <a:r>
              <a:rPr lang="en-US" dirty="0" smtClean="0"/>
              <a:t>Ankle-foot orthotic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Alessandra </a:t>
            </a:r>
            <a:r>
              <a:rPr lang="en-US" dirty="0" err="1" smtClean="0"/>
              <a:t>Hruschka</a:t>
            </a:r>
            <a:r>
              <a:rPr lang="en-US" dirty="0" smtClean="0"/>
              <a:t>, Bryce Miller, Gina </a:t>
            </a:r>
            <a:r>
              <a:rPr lang="en-US" dirty="0" err="1" smtClean="0"/>
              <a:t>Maliekal</a:t>
            </a:r>
            <a:endParaRPr lang="en-US" dirty="0" smtClean="0"/>
          </a:p>
          <a:p>
            <a:pPr algn="l"/>
            <a:r>
              <a:rPr lang="en-US" dirty="0" smtClean="0"/>
              <a:t>Mentor: Kurt </a:t>
            </a:r>
            <a:r>
              <a:rPr lang="en-US" dirty="0" err="1" smtClean="0"/>
              <a:t>Thoroughman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Team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enter Release Buck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29200" y="914400"/>
            <a:ext cx="2852738" cy="4010025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3352800" cy="53641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Interlocking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Loop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Center Release   </a:t>
            </a:r>
            <a:r>
              <a:rPr kumimoji="0" lang="en-US" sz="3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Buckle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Carabiner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Clip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Rollerblade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Tooth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 Repeat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 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000" u="sng" dirty="0" smtClean="0">
                <a:solidFill>
                  <a:schemeClr val="accent4"/>
                </a:solidFill>
              </a:rPr>
              <a:t>Spur Gear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211669"/>
            <a:ext cx="745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http://www.usalanyards.com/easy-center-release-buckle-p-051-20.aspx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3200400" cy="53641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Interlocking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Loop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Release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Carabiner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Clip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Rollerblade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Tooth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 Repeat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 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000" u="sng" dirty="0" smtClean="0">
                <a:solidFill>
                  <a:schemeClr val="accent4"/>
                </a:solidFill>
              </a:rPr>
              <a:t>Spur Gear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 descr="http://www.luggages-bags.com/bigproductsimages/luggagebags/bagparts/100091596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6135469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from </a:t>
            </a:r>
          </a:p>
          <a:p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www.luggages-bags.com/productdetail/1000915965/sturdybackpackswivelhook.htm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3200400" cy="53641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Interlocking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Loop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Release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Carabiner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Chip Clip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Rollerblade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Tooth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 Repeat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 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000" u="sng" dirty="0" smtClean="0">
                <a:solidFill>
                  <a:schemeClr val="accent4"/>
                </a:solidFill>
              </a:rPr>
              <a:t>Spur Gear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 descr="http://www.womansday.com/var/ezflow_site/storage/images/media/galleries-slideshows/fabulous-food-storage-products/twixit!-mega-clips/543119-1-eng-US/Twixit!-Mega-Clips_slideshow_image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6000" b="24500"/>
          <a:stretch/>
        </p:blipFill>
        <p:spPr bwMode="auto">
          <a:xfrm>
            <a:off x="4419600" y="2057400"/>
            <a:ext cx="3048000" cy="175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from </a:t>
            </a:r>
          </a:p>
          <a:p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www.womansday.com/Articles/Food-Recipes/Fabulous-Food-Storage-Products.html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3200400" cy="53641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Interlocking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Loop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Release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Carabiner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Clip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Rollerblade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Tooth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 Repeat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 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000" u="sng" dirty="0" smtClean="0">
                <a:solidFill>
                  <a:schemeClr val="accent4"/>
                </a:solidFill>
              </a:rPr>
              <a:t>Spur Gear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2057400"/>
            <a:ext cx="3886200" cy="2008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096000"/>
            <a:ext cx="8456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taken from </a:t>
            </a:r>
          </a:p>
          <a:p>
            <a:r>
              <a:rPr lang="en-US" dirty="0" smtClean="0"/>
              <a:t>http://www.clic-n-roll.com/rollerblade-trs-buckle-x1-rollerblade,us,4,00953300.cfm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3200400" cy="53641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Interlocking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Loop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Release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Carabiner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Clip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Rollerblade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Single Tooth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Slider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 Repeat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 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000" u="sng" dirty="0" smtClean="0">
                <a:solidFill>
                  <a:schemeClr val="accent4"/>
                </a:solidFill>
              </a:rPr>
              <a:t>Spur Gear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533400"/>
            <a:ext cx="3810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172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taken from: http://www.beltbarriers.com/activacioncart-producto.asp?ProductoID=5&amp;CategoriaID=1&amp;SubCategoriaID=24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24000"/>
            <a:ext cx="3886200" cy="4800600"/>
          </a:xfrm>
        </p:spPr>
        <p:txBody>
          <a:bodyPr/>
          <a:lstStyle/>
          <a:p>
            <a:r>
              <a:rPr lang="en-US" dirty="0" smtClean="0"/>
              <a:t>Series of elastic bands permanently fixed onto both sides of the </a:t>
            </a:r>
            <a:r>
              <a:rPr lang="en-US" dirty="0" smtClean="0"/>
              <a:t>orthotic</a:t>
            </a:r>
          </a:p>
          <a:p>
            <a:r>
              <a:rPr lang="en-US" dirty="0" smtClean="0"/>
              <a:t>Foot slid into AFO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3200400" cy="53641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Interlocking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Loop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Release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Carabiner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Clip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Rollerblade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Tooth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Elastic Repeat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 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000" u="sng" dirty="0" smtClean="0">
                <a:solidFill>
                  <a:schemeClr val="accent4"/>
                </a:solidFill>
              </a:rPr>
              <a:t>Spur Gear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1905000"/>
            <a:ext cx="3886200" cy="2549545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3200400" cy="53641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Interlocking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Loop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Release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Carabiner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Clip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Rollerblade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Tooth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 Repeat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Cam 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000" u="sng" dirty="0" smtClean="0">
                <a:solidFill>
                  <a:schemeClr val="accent4"/>
                </a:solidFill>
              </a:rPr>
              <a:t>Spur Gear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72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from http</a:t>
            </a:r>
            <a:r>
              <a:rPr lang="en-US" dirty="0" smtClean="0"/>
              <a:t>://www.usalanyards.com/ZoomImage.aspx?productID=e1e68ba8-4475-4337-8110-5da7ec2c6f62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524000"/>
            <a:ext cx="4191000" cy="4800600"/>
          </a:xfrm>
        </p:spPr>
        <p:txBody>
          <a:bodyPr/>
          <a:lstStyle/>
          <a:p>
            <a:r>
              <a:rPr lang="en-US" dirty="0" smtClean="0"/>
              <a:t>Enclosed mechanism utilizing a spur gear for strap tightness adjustment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3200400" cy="53641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Interlocking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Loop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Release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Carabiner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Clip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Rollerblade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Tooth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 Repeat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 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Spur Gear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1: Qualitative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4676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Boa</a:t>
            </a:r>
          </a:p>
          <a:p>
            <a:pPr lvl="1"/>
            <a:r>
              <a:rPr lang="en-US" dirty="0" smtClean="0"/>
              <a:t>Knob to increase tension in cords was patented.  </a:t>
            </a:r>
          </a:p>
          <a:p>
            <a:pPr lvl="1"/>
            <a:r>
              <a:rPr lang="en-US" dirty="0" smtClean="0"/>
              <a:t>Unable to develop a unique and independent design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Interlocking Body</a:t>
            </a:r>
          </a:p>
          <a:p>
            <a:pPr lvl="1"/>
            <a:r>
              <a:rPr lang="en-US" dirty="0" smtClean="0"/>
              <a:t>Alteration of manufacturing procedure would need to be done. </a:t>
            </a:r>
          </a:p>
          <a:p>
            <a:pPr lvl="1"/>
            <a:r>
              <a:rPr lang="en-US" dirty="0" smtClean="0"/>
              <a:t>Design would not be easily implemented. 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Magnets</a:t>
            </a:r>
            <a:endParaRPr lang="en-US" dirty="0" smtClean="0"/>
          </a:p>
          <a:p>
            <a:pPr lvl="1"/>
            <a:r>
              <a:rPr lang="en-US" dirty="0" smtClean="0"/>
              <a:t>Strength of the magnets is questionable</a:t>
            </a:r>
          </a:p>
          <a:p>
            <a:pPr lvl="1"/>
            <a:r>
              <a:rPr lang="en-US" dirty="0" smtClean="0"/>
              <a:t>Possibility of accidental slip would need to be maintained </a:t>
            </a:r>
            <a:r>
              <a:rPr lang="en-US" dirty="0" smtClean="0"/>
              <a:t>for </a:t>
            </a:r>
            <a:r>
              <a:rPr lang="en-US" dirty="0" smtClean="0"/>
              <a:t>the fastening method. </a:t>
            </a:r>
          </a:p>
          <a:p>
            <a:r>
              <a:rPr lang="en-US" b="1" dirty="0" smtClean="0"/>
              <a:t> Eight Loop</a:t>
            </a:r>
            <a:endParaRPr lang="en-US" dirty="0" smtClean="0"/>
          </a:p>
          <a:p>
            <a:pPr lvl="1"/>
            <a:r>
              <a:rPr lang="en-US" dirty="0" smtClean="0"/>
              <a:t>Too complicated to maneuver with one hand.</a:t>
            </a:r>
          </a:p>
          <a:p>
            <a:r>
              <a:rPr lang="en-US" b="1" dirty="0" smtClean="0"/>
              <a:t>Elastic Bands</a:t>
            </a:r>
            <a:endParaRPr lang="en-US" dirty="0" smtClean="0"/>
          </a:p>
          <a:p>
            <a:pPr lvl="1"/>
            <a:r>
              <a:rPr lang="en-US" dirty="0" smtClean="0"/>
              <a:t>Would not be accommodating to a deformed foot.</a:t>
            </a:r>
          </a:p>
          <a:p>
            <a:pPr lvl="1"/>
            <a:r>
              <a:rPr lang="en-US" dirty="0" smtClean="0"/>
              <a:t>Plastic deformation and failure of strap during ambulation is possible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2: Primary Pugh Analysis</a:t>
            </a:r>
            <a:endParaRPr lang="en-US" dirty="0"/>
          </a:p>
        </p:txBody>
      </p:sp>
      <p:pic>
        <p:nvPicPr>
          <p:cNvPr id="4" name="Content Placeholder 3" descr="Pugh_1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010" y="1219200"/>
            <a:ext cx="8583780" cy="4897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659367325"/>
              </p:ext>
            </p:extLst>
          </p:nvPr>
        </p:nvGraphicFramePr>
        <p:xfrm>
          <a:off x="1524000" y="228600"/>
          <a:ext cx="6096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U-Turn Arrow 7"/>
          <p:cNvSpPr/>
          <p:nvPr/>
        </p:nvSpPr>
        <p:spPr>
          <a:xfrm rot="16200000" flipV="1">
            <a:off x="7117877" y="4540722"/>
            <a:ext cx="2369024" cy="1212379"/>
          </a:xfrm>
          <a:prstGeom prst="uturnArrow">
            <a:avLst>
              <a:gd name="adj1" fmla="val 25000"/>
              <a:gd name="adj2" fmla="val 25000"/>
              <a:gd name="adj3" fmla="val 75000"/>
              <a:gd name="adj4" fmla="val 43750"/>
              <a:gd name="adj5" fmla="val 10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-Turn Arrow 4"/>
          <p:cNvSpPr/>
          <p:nvPr/>
        </p:nvSpPr>
        <p:spPr>
          <a:xfrm rot="16200000" flipV="1">
            <a:off x="6553198" y="1523997"/>
            <a:ext cx="3581401" cy="1143001"/>
          </a:xfrm>
          <a:prstGeom prst="uturnArrow">
            <a:avLst>
              <a:gd name="adj1" fmla="val 25000"/>
              <a:gd name="adj2" fmla="val 25000"/>
              <a:gd name="adj3" fmla="val 75000"/>
              <a:gd name="adj4" fmla="val 43750"/>
              <a:gd name="adj5" fmla="val 10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Need</a:t>
            </a:r>
          </a:p>
          <a:p>
            <a:pPr algn="ctr"/>
            <a:r>
              <a:rPr lang="en-US" sz="2400" b="1" dirty="0" smtClean="0"/>
              <a:t>Flow</a:t>
            </a:r>
          </a:p>
          <a:p>
            <a:pPr algn="ctr"/>
            <a:r>
              <a:rPr lang="en-US" sz="2400" b="1" dirty="0" smtClean="0"/>
              <a:t>Chart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8805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Pugh Analysis: </a:t>
            </a:r>
            <a:br>
              <a:rPr lang="en-US" dirty="0" smtClean="0"/>
            </a:br>
            <a:r>
              <a:rPr lang="en-US" dirty="0" smtClean="0"/>
              <a:t>Ease of Use</a:t>
            </a:r>
            <a:endParaRPr lang="en-US" dirty="0"/>
          </a:p>
        </p:txBody>
      </p:sp>
      <p:pic>
        <p:nvPicPr>
          <p:cNvPr id="5" name="Content Placeholder 4" descr="Ease_U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756117"/>
            <a:ext cx="8898128" cy="2202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Pugh Analysis: Safety </a:t>
            </a:r>
            <a:endParaRPr lang="en-US" dirty="0"/>
          </a:p>
        </p:txBody>
      </p:sp>
      <p:pic>
        <p:nvPicPr>
          <p:cNvPr id="4" name="Content Placeholder 3" descr="Safe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438400"/>
            <a:ext cx="8759202" cy="1617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Pugh Analysis:</a:t>
            </a:r>
            <a:br>
              <a:rPr lang="en-US" dirty="0" smtClean="0"/>
            </a:br>
            <a:r>
              <a:rPr lang="en-US" dirty="0" smtClean="0"/>
              <a:t>Consistent AFO Function</a:t>
            </a:r>
            <a:endParaRPr lang="en-US" dirty="0"/>
          </a:p>
        </p:txBody>
      </p:sp>
      <p:pic>
        <p:nvPicPr>
          <p:cNvPr id="4" name="Content Placeholder 3" descr="Consistent AFO Fun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133600"/>
            <a:ext cx="8681570" cy="1981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2: Primary Pugh Analysis</a:t>
            </a:r>
            <a:endParaRPr lang="en-US" dirty="0"/>
          </a:p>
        </p:txBody>
      </p:sp>
      <p:pic>
        <p:nvPicPr>
          <p:cNvPr id="4" name="Content Placeholder 3" descr="Pugh_1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010" y="1219200"/>
            <a:ext cx="8583780" cy="4897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249362"/>
          </a:xfrm>
        </p:spPr>
        <p:txBody>
          <a:bodyPr>
            <a:normAutofit/>
          </a:bodyPr>
          <a:lstStyle/>
          <a:p>
            <a:r>
              <a:rPr lang="en-US" dirty="0" smtClean="0"/>
              <a:t>Eliminated from Consideration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3200400" cy="4525963"/>
          </a:xfrm>
        </p:spPr>
        <p:txBody>
          <a:bodyPr/>
          <a:lstStyle/>
          <a:p>
            <a:r>
              <a:rPr lang="en-US" dirty="0" err="1" smtClean="0"/>
              <a:t>Carabiner</a:t>
            </a:r>
            <a:r>
              <a:rPr lang="en-US" dirty="0" smtClean="0"/>
              <a:t>: </a:t>
            </a:r>
            <a:r>
              <a:rPr lang="en-US" dirty="0" smtClean="0"/>
              <a:t>-24</a:t>
            </a:r>
            <a:endParaRPr lang="en-US" dirty="0" smtClean="0"/>
          </a:p>
          <a:p>
            <a:r>
              <a:rPr lang="en-US" dirty="0" smtClean="0"/>
              <a:t>Chip </a:t>
            </a:r>
            <a:r>
              <a:rPr lang="en-US" dirty="0" smtClean="0"/>
              <a:t>Clip: -33</a:t>
            </a:r>
            <a:endParaRPr lang="en-US" dirty="0" smtClean="0"/>
          </a:p>
          <a:p>
            <a:r>
              <a:rPr lang="en-US" dirty="0" smtClean="0"/>
              <a:t>CAM: 2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3: Further Pugh Analysis</a:t>
            </a:r>
            <a:endParaRPr lang="en-US" dirty="0"/>
          </a:p>
        </p:txBody>
      </p:sp>
      <p:pic>
        <p:nvPicPr>
          <p:cNvPr id="1026" name="Picture 2" descr="C:\Users\Ali\Documents\BME401\Prog_Report\Pugh\Moew_Consid_noT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676400"/>
            <a:ext cx="8686800" cy="3181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Pugh Analysis</a:t>
            </a:r>
            <a:endParaRPr lang="en-US" dirty="0"/>
          </a:p>
        </p:txBody>
      </p:sp>
      <p:pic>
        <p:nvPicPr>
          <p:cNvPr id="4" name="Content Placeholder 3" descr="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303402"/>
            <a:ext cx="6595783" cy="534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Spur Gear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Selected Design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Selected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Spur Gear and Saw Thread</a:t>
            </a:r>
          </a:p>
          <a:p>
            <a:r>
              <a:rPr lang="en-US" dirty="0" smtClean="0"/>
              <a:t>The Locking Mechanism</a:t>
            </a:r>
          </a:p>
          <a:p>
            <a:r>
              <a:rPr lang="en-US" dirty="0" smtClean="0"/>
              <a:t>Housing Unit</a:t>
            </a:r>
          </a:p>
          <a:p>
            <a:r>
              <a:rPr lang="en-US" dirty="0" smtClean="0"/>
              <a:t>User’s Involvement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2971800" cy="55626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Spur Gear and Saw Thread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Locking Mechanism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Housing Unit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User’s Involvement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aw_C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799" y="838200"/>
            <a:ext cx="5638801" cy="43664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/>
          <a:lstStyle/>
          <a:p>
            <a:r>
              <a:rPr lang="en-US" dirty="0" smtClean="0"/>
              <a:t>Design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696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design specifications are as follows:</a:t>
            </a:r>
          </a:p>
          <a:p>
            <a:pPr lvl="1"/>
            <a:r>
              <a:rPr lang="en-US" dirty="0" smtClean="0"/>
              <a:t>Lightweight </a:t>
            </a:r>
            <a:endParaRPr lang="en-US" dirty="0" smtClean="0"/>
          </a:p>
          <a:p>
            <a:pPr lvl="2"/>
            <a:r>
              <a:rPr lang="en-US" dirty="0" smtClean="0"/>
              <a:t>mass </a:t>
            </a:r>
            <a:r>
              <a:rPr lang="en-US" dirty="0" smtClean="0"/>
              <a:t>&lt; 35 ounces or </a:t>
            </a:r>
            <a:r>
              <a:rPr lang="en-US" dirty="0" smtClean="0"/>
              <a:t>1kg</a:t>
            </a:r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Easy to both don and doff </a:t>
            </a:r>
            <a:endParaRPr lang="en-US" dirty="0" smtClean="0"/>
          </a:p>
          <a:p>
            <a:pPr lvl="2"/>
            <a:r>
              <a:rPr lang="en-US" dirty="0" smtClean="0"/>
              <a:t>process </a:t>
            </a:r>
            <a:r>
              <a:rPr lang="en-US" dirty="0" smtClean="0"/>
              <a:t>time (for average user) &lt; 60 </a:t>
            </a:r>
            <a:r>
              <a:rPr lang="en-US" dirty="0" smtClean="0"/>
              <a:t>seconds</a:t>
            </a:r>
            <a:endParaRPr lang="en-US" dirty="0" smtClean="0"/>
          </a:p>
          <a:p>
            <a:pPr lvl="1"/>
            <a:r>
              <a:rPr lang="en-US" dirty="0" smtClean="0"/>
              <a:t>Fasten with </a:t>
            </a:r>
            <a:r>
              <a:rPr lang="en-US" dirty="0" smtClean="0"/>
              <a:t>only one </a:t>
            </a:r>
            <a:r>
              <a:rPr lang="en-US" dirty="0" smtClean="0"/>
              <a:t>arm</a:t>
            </a:r>
            <a:endParaRPr lang="en-US" dirty="0" smtClean="0"/>
          </a:p>
          <a:p>
            <a:pPr lvl="1"/>
            <a:r>
              <a:rPr lang="en-US" dirty="0" smtClean="0"/>
              <a:t>Low maintenance </a:t>
            </a:r>
            <a:endParaRPr lang="en-US" dirty="0" smtClean="0"/>
          </a:p>
          <a:p>
            <a:pPr lvl="2"/>
            <a:r>
              <a:rPr lang="en-US" dirty="0" smtClean="0"/>
              <a:t>daily </a:t>
            </a:r>
            <a:r>
              <a:rPr lang="en-US" dirty="0" smtClean="0"/>
              <a:t>care duration &lt; 60 </a:t>
            </a:r>
            <a:r>
              <a:rPr lang="en-US" dirty="0" smtClean="0"/>
              <a:t>seconds</a:t>
            </a:r>
            <a:endParaRPr lang="en-US" dirty="0" smtClean="0"/>
          </a:p>
          <a:p>
            <a:pPr lvl="1"/>
            <a:r>
              <a:rPr lang="en-US" dirty="0" smtClean="0"/>
              <a:t>Inconspicuous </a:t>
            </a:r>
            <a:endParaRPr lang="en-US" dirty="0" smtClean="0"/>
          </a:p>
          <a:p>
            <a:pPr lvl="2"/>
            <a:r>
              <a:rPr lang="en-US" dirty="0" smtClean="0"/>
              <a:t>acceptable </a:t>
            </a:r>
            <a:r>
              <a:rPr lang="en-US" dirty="0" smtClean="0"/>
              <a:t>appearance to children users below the age of </a:t>
            </a:r>
            <a:r>
              <a:rPr lang="en-US" dirty="0" smtClean="0"/>
              <a:t>18</a:t>
            </a:r>
            <a:endParaRPr lang="en-US" dirty="0" smtClean="0"/>
          </a:p>
          <a:p>
            <a:pPr lvl="1"/>
            <a:r>
              <a:rPr lang="en-US" dirty="0" smtClean="0"/>
              <a:t>Low cost </a:t>
            </a:r>
            <a:endParaRPr lang="en-US" dirty="0" smtClean="0"/>
          </a:p>
          <a:p>
            <a:pPr lvl="2"/>
            <a:r>
              <a:rPr lang="en-US" dirty="0" smtClean="0"/>
              <a:t>cost </a:t>
            </a:r>
            <a:r>
              <a:rPr lang="en-US" dirty="0" smtClean="0"/>
              <a:t>to user &lt; $500 for the entire </a:t>
            </a:r>
            <a:r>
              <a:rPr lang="en-US" dirty="0" smtClean="0"/>
              <a:t>AFO</a:t>
            </a:r>
            <a:endParaRPr lang="en-US" dirty="0" smtClean="0"/>
          </a:p>
          <a:p>
            <a:pPr lvl="1"/>
            <a:r>
              <a:rPr lang="en-US" dirty="0" smtClean="0"/>
              <a:t>Does not </a:t>
            </a:r>
            <a:r>
              <a:rPr lang="en-US" dirty="0" smtClean="0"/>
              <a:t>significantly alter  the design of AFO</a:t>
            </a:r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Durable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2971800" cy="55626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Spur Gear and Saw Thread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Locking Mechanism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Housing Unit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3000" dirty="0" smtClean="0">
                <a:solidFill>
                  <a:schemeClr val="accent4"/>
                </a:solidFill>
              </a:rPr>
              <a:t>User’s Involvement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6764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/>
              <a:t>Two Main Areas of Consideration</a:t>
            </a:r>
          </a:p>
          <a:p>
            <a:pPr marL="342900" indent="-342900"/>
            <a:endParaRPr lang="en-US" sz="2800" u="sng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Saw Thread Lock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Spur Gear Lock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Saw Thread Lock: Prevent Slip</a:t>
            </a:r>
            <a:endParaRPr lang="en-US" dirty="0"/>
          </a:p>
        </p:txBody>
      </p:sp>
      <p:pic>
        <p:nvPicPr>
          <p:cNvPr id="4" name="Content Placeholder 3" descr="Saw_Lo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68583" y="1600200"/>
            <a:ext cx="5844834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Spur Gear Lock: Lock Adjustment</a:t>
            </a:r>
            <a:endParaRPr lang="en-US" dirty="0"/>
          </a:p>
        </p:txBody>
      </p:sp>
      <p:pic>
        <p:nvPicPr>
          <p:cNvPr id="6" name="Content Placeholder 5" descr="Saw_kno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75790" y="1617390"/>
            <a:ext cx="5830420" cy="449158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3048000" cy="55626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Spur Gear and Saw Thread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Locking Mechanism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Housing Unit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3000" dirty="0" smtClean="0">
                <a:solidFill>
                  <a:schemeClr val="accent4"/>
                </a:solidFill>
              </a:rPr>
              <a:t>User’s Involvement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3716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Device needs to be housed to:</a:t>
            </a:r>
          </a:p>
          <a:p>
            <a:r>
              <a:rPr lang="en-US" sz="2400" dirty="0" smtClean="0"/>
              <a:t>1. Prevent user interference </a:t>
            </a:r>
          </a:p>
          <a:p>
            <a:r>
              <a:rPr lang="en-US" sz="2400" dirty="0" smtClean="0"/>
              <a:t>2. Protect user from </a:t>
            </a:r>
          </a:p>
          <a:p>
            <a:r>
              <a:rPr lang="en-US" sz="2400" dirty="0" smtClean="0"/>
              <a:t>accidental injury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8200"/>
            <a:ext cx="2971800" cy="55626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Spur Gear and Saw Thread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Locking Mechanism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Housing Unit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User’s </a:t>
            </a:r>
            <a:r>
              <a:rPr lang="en-US" sz="3000" b="1" dirty="0" smtClean="0"/>
              <a:t>Involvement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1905000"/>
            <a:ext cx="50610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user will need to do is </a:t>
            </a:r>
          </a:p>
          <a:p>
            <a:r>
              <a:rPr lang="en-US" sz="2400" dirty="0" smtClean="0"/>
              <a:t>pull </a:t>
            </a:r>
            <a:r>
              <a:rPr lang="en-US" sz="2400" dirty="0" smtClean="0"/>
              <a:t>the spur gear adjustment knob </a:t>
            </a:r>
          </a:p>
          <a:p>
            <a:r>
              <a:rPr lang="en-US" sz="2400" dirty="0" smtClean="0"/>
              <a:t>up or down to lock/unlock device</a:t>
            </a:r>
          </a:p>
          <a:p>
            <a:r>
              <a:rPr lang="en-US" sz="2400" dirty="0" smtClean="0"/>
              <a:t>and twist to tighten or loosen straps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Responsibilities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524000"/>
          <a:ext cx="83058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Alessandra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Hruschka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Gina 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Maliekal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Bryce 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Miller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Shared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438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-Progress Report Presenter</a:t>
                      </a:r>
                    </a:p>
                    <a:p>
                      <a:r>
                        <a:rPr lang="en-US" dirty="0" smtClean="0"/>
                        <a:t>-AutoCAD Designer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-Biomechanics Researcher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-</a:t>
                      </a:r>
                      <a:r>
                        <a:rPr lang="en-US" dirty="0" smtClean="0"/>
                        <a:t>Preliminary Report Presenter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-Organizer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-Mentor</a:t>
                      </a:r>
                      <a:r>
                        <a:rPr lang="en-US" baseline="0" dirty="0" smtClean="0"/>
                        <a:t> Contact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-Website Designer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-China Field Research Point Person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-Final Reporter Presenter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-Editor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-St. Louis Field Research Person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-Concept Generation and Research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-Weekly Reports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-Main Reports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Schedule </a:t>
            </a:r>
            <a:endParaRPr lang="en-US" dirty="0"/>
          </a:p>
        </p:txBody>
      </p:sp>
      <p:pic>
        <p:nvPicPr>
          <p:cNvPr id="4" name="Content Placeholder 3" descr="Gah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057400"/>
            <a:ext cx="7805670" cy="21336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Dr. </a:t>
            </a:r>
            <a:r>
              <a:rPr lang="en-US" b="1" dirty="0" err="1" smtClean="0"/>
              <a:t>Juknis</a:t>
            </a:r>
            <a:r>
              <a:rPr lang="en-US" dirty="0" smtClean="0"/>
              <a:t>, </a:t>
            </a:r>
            <a:r>
              <a:rPr lang="en-US" sz="3200" dirty="0" smtClean="0"/>
              <a:t>Associate Professor of Neurology at Washington University School of Medicine in St. Louis</a:t>
            </a:r>
            <a:endParaRPr lang="en-US" dirty="0" smtClean="0"/>
          </a:p>
          <a:p>
            <a:r>
              <a:rPr lang="en-US" b="1" dirty="0" smtClean="0"/>
              <a:t>Michael Dailey </a:t>
            </a:r>
            <a:r>
              <a:rPr lang="en-US" dirty="0" smtClean="0"/>
              <a:t>from Orthotic &amp; Prosthetic Design</a:t>
            </a:r>
          </a:p>
          <a:p>
            <a:r>
              <a:rPr lang="en-US" b="1" dirty="0" smtClean="0"/>
              <a:t>Jerry Craig </a:t>
            </a:r>
            <a:r>
              <a:rPr lang="en-US" dirty="0" smtClean="0"/>
              <a:t>from Washington University in </a:t>
            </a:r>
            <a:r>
              <a:rPr lang="en-US" dirty="0" err="1" smtClean="0"/>
              <a:t>St.Louis</a:t>
            </a:r>
            <a:r>
              <a:rPr lang="en-US" dirty="0" smtClean="0"/>
              <a:t> Engineering School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0"/>
            <a:ext cx="6629400" cy="182636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3733800"/>
            <a:ext cx="6629400" cy="1066688"/>
          </a:xfrm>
        </p:spPr>
        <p:txBody>
          <a:bodyPr/>
          <a:lstStyle/>
          <a:p>
            <a:r>
              <a:rPr lang="en-US" dirty="0" smtClean="0"/>
              <a:t>Name: Alessandra (Ali) </a:t>
            </a:r>
            <a:r>
              <a:rPr lang="en-US" dirty="0" err="1" smtClean="0"/>
              <a:t>Hruschka</a:t>
            </a:r>
            <a:endParaRPr lang="en-US" dirty="0" smtClean="0"/>
          </a:p>
          <a:p>
            <a:r>
              <a:rPr lang="en-US" dirty="0" smtClean="0"/>
              <a:t>Group: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Velcro Strap Used </a:t>
            </a:r>
            <a:r>
              <a:rPr lang="en-US" dirty="0" smtClean="0"/>
              <a:t>fastened through a </a:t>
            </a:r>
            <a:r>
              <a:rPr lang="en-US" dirty="0" smtClean="0"/>
              <a:t>D-Ring </a:t>
            </a:r>
            <a:r>
              <a:rPr lang="en-US" dirty="0" smtClean="0"/>
              <a:t>as </a:t>
            </a:r>
            <a:r>
              <a:rPr lang="en-US" dirty="0" smtClean="0"/>
              <a:t>seen on model provided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smtClean="0"/>
              <a:t>a.</a:t>
            </a:r>
            <a:r>
              <a:rPr lang="en-US" dirty="0" smtClean="0"/>
              <a:t>	</a:t>
            </a:r>
            <a:r>
              <a:rPr lang="en-US" u="sng" dirty="0" smtClean="0"/>
              <a:t>Boa</a:t>
            </a:r>
            <a:endParaRPr lang="en-US" dirty="0" smtClean="0"/>
          </a:p>
          <a:p>
            <a:r>
              <a:rPr lang="en-US" u="sng" dirty="0" smtClean="0"/>
              <a:t>b.</a:t>
            </a:r>
            <a:r>
              <a:rPr lang="en-US" dirty="0" smtClean="0"/>
              <a:t>	</a:t>
            </a:r>
            <a:r>
              <a:rPr lang="en-US" u="sng" dirty="0" smtClean="0"/>
              <a:t>Interlocking Body</a:t>
            </a:r>
            <a:endParaRPr lang="en-US" dirty="0" smtClean="0"/>
          </a:p>
          <a:p>
            <a:r>
              <a:rPr lang="en-US" u="sng" dirty="0" smtClean="0"/>
              <a:t>c.</a:t>
            </a:r>
            <a:r>
              <a:rPr lang="en-US" dirty="0" smtClean="0"/>
              <a:t>	</a:t>
            </a:r>
            <a:r>
              <a:rPr lang="en-US" u="sng" dirty="0" smtClean="0"/>
              <a:t>Magnets</a:t>
            </a:r>
            <a:endParaRPr lang="en-US" dirty="0" smtClean="0"/>
          </a:p>
          <a:p>
            <a:r>
              <a:rPr lang="en-US" u="sng" dirty="0" smtClean="0"/>
              <a:t>d.</a:t>
            </a:r>
            <a:r>
              <a:rPr lang="en-US" dirty="0" smtClean="0"/>
              <a:t>	</a:t>
            </a:r>
            <a:r>
              <a:rPr lang="en-US" u="sng" dirty="0" smtClean="0"/>
              <a:t>Eight Loop</a:t>
            </a:r>
            <a:r>
              <a:rPr lang="en-US" dirty="0" smtClean="0"/>
              <a:t>	</a:t>
            </a:r>
          </a:p>
          <a:p>
            <a:r>
              <a:rPr lang="en-US" u="sng" dirty="0" smtClean="0"/>
              <a:t>e.</a:t>
            </a:r>
            <a:r>
              <a:rPr lang="en-US" dirty="0" smtClean="0"/>
              <a:t>	</a:t>
            </a:r>
            <a:r>
              <a:rPr lang="en-US" u="sng" dirty="0" smtClean="0"/>
              <a:t>Center Release   </a:t>
            </a:r>
            <a:r>
              <a:rPr lang="en-US" dirty="0" smtClean="0"/>
              <a:t>	</a:t>
            </a:r>
            <a:r>
              <a:rPr lang="en-US" u="sng" dirty="0" smtClean="0"/>
              <a:t>Buckle</a:t>
            </a:r>
            <a:r>
              <a:rPr lang="en-US" dirty="0" smtClean="0"/>
              <a:t>	</a:t>
            </a:r>
          </a:p>
          <a:p>
            <a:r>
              <a:rPr lang="en-US" u="sng" dirty="0" smtClean="0"/>
              <a:t>f.</a:t>
            </a:r>
            <a:r>
              <a:rPr lang="en-US" dirty="0" smtClean="0"/>
              <a:t>	</a:t>
            </a:r>
            <a:r>
              <a:rPr lang="en-US" u="sng" dirty="0" err="1" smtClean="0"/>
              <a:t>Carabiner</a:t>
            </a:r>
            <a:r>
              <a:rPr lang="en-US" dirty="0" smtClean="0"/>
              <a:t>	</a:t>
            </a:r>
          </a:p>
          <a:p>
            <a:r>
              <a:rPr lang="en-US" u="sng" dirty="0" smtClean="0"/>
              <a:t>g.</a:t>
            </a:r>
            <a:r>
              <a:rPr lang="en-US" dirty="0" smtClean="0"/>
              <a:t>	</a:t>
            </a:r>
            <a:r>
              <a:rPr lang="en-US" u="sng" dirty="0" smtClean="0"/>
              <a:t>Chip Clip</a:t>
            </a:r>
            <a:r>
              <a:rPr lang="en-US" dirty="0" smtClean="0"/>
              <a:t>	</a:t>
            </a:r>
          </a:p>
          <a:p>
            <a:r>
              <a:rPr lang="en-US" u="sng" dirty="0" smtClean="0"/>
              <a:t>h.</a:t>
            </a:r>
            <a:r>
              <a:rPr lang="en-US" dirty="0" smtClean="0"/>
              <a:t>	</a:t>
            </a:r>
            <a:r>
              <a:rPr lang="en-US" u="sng" dirty="0" smtClean="0"/>
              <a:t>Rollerblade</a:t>
            </a:r>
            <a:r>
              <a:rPr lang="en-US" dirty="0" smtClean="0"/>
              <a:t>	</a:t>
            </a:r>
          </a:p>
          <a:p>
            <a:r>
              <a:rPr lang="en-US" u="sng" dirty="0" err="1" smtClean="0"/>
              <a:t>i</a:t>
            </a:r>
            <a:r>
              <a:rPr lang="en-US" u="sng" dirty="0" smtClean="0"/>
              <a:t>.</a:t>
            </a:r>
            <a:r>
              <a:rPr lang="en-US" dirty="0" smtClean="0"/>
              <a:t>	</a:t>
            </a:r>
            <a:r>
              <a:rPr lang="en-US" u="sng" dirty="0" smtClean="0"/>
              <a:t>Single Tooth </a:t>
            </a:r>
            <a:r>
              <a:rPr lang="en-US" dirty="0" smtClean="0"/>
              <a:t>	</a:t>
            </a:r>
            <a:r>
              <a:rPr lang="en-US" u="sng" dirty="0" smtClean="0"/>
              <a:t>Slider</a:t>
            </a:r>
            <a:endParaRPr lang="en-US" dirty="0" smtClean="0"/>
          </a:p>
          <a:p>
            <a:r>
              <a:rPr lang="en-US" u="sng" dirty="0" smtClean="0"/>
              <a:t>j.</a:t>
            </a:r>
            <a:r>
              <a:rPr lang="en-US" dirty="0" smtClean="0"/>
              <a:t>	</a:t>
            </a:r>
            <a:r>
              <a:rPr lang="en-US" u="sng" dirty="0" smtClean="0"/>
              <a:t>Elastic Repeat</a:t>
            </a:r>
            <a:r>
              <a:rPr lang="en-US" dirty="0" smtClean="0"/>
              <a:t>	</a:t>
            </a:r>
          </a:p>
          <a:p>
            <a:r>
              <a:rPr lang="en-US" u="sng" dirty="0" smtClean="0"/>
              <a:t>k.</a:t>
            </a:r>
            <a:r>
              <a:rPr lang="en-US" dirty="0" smtClean="0"/>
              <a:t>	</a:t>
            </a:r>
            <a:r>
              <a:rPr lang="en-US" u="sng" dirty="0" smtClean="0"/>
              <a:t>Cam Buckle</a:t>
            </a:r>
            <a:r>
              <a:rPr lang="en-US" dirty="0" smtClean="0"/>
              <a:t>	</a:t>
            </a:r>
          </a:p>
          <a:p>
            <a:r>
              <a:rPr lang="en-US" u="sng" dirty="0" smtClean="0"/>
              <a:t>l.</a:t>
            </a:r>
            <a:r>
              <a:rPr lang="en-US" dirty="0" smtClean="0"/>
              <a:t>	</a:t>
            </a:r>
            <a:r>
              <a:rPr lang="en-US" u="sng" dirty="0" smtClean="0"/>
              <a:t>Spur Gear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3200400" cy="53641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Interlocking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Loop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Release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Carabiner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Clip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Rollerblade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Tooth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 Repeat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 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Spur Gear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www.backcountry.com/images/newsletter/88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41910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6200" y="6488668"/>
            <a:ext cx="922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from: http</a:t>
            </a:r>
            <a:r>
              <a:rPr lang="en-US" dirty="0" smtClean="0"/>
              <a:t>://www.backcountry.com/store/newsletter/a256/The-Boa-Revolution.html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24000"/>
            <a:ext cx="3886200" cy="4800600"/>
          </a:xfrm>
        </p:spPr>
        <p:txBody>
          <a:bodyPr/>
          <a:lstStyle/>
          <a:p>
            <a:r>
              <a:rPr lang="en-US" dirty="0" smtClean="0"/>
              <a:t>Covers the entire orthotic </a:t>
            </a:r>
            <a:r>
              <a:rPr lang="en-US" dirty="0" smtClean="0"/>
              <a:t>opening</a:t>
            </a:r>
          </a:p>
          <a:p>
            <a:r>
              <a:rPr lang="en-US" dirty="0" smtClean="0"/>
              <a:t>Interlocks</a:t>
            </a:r>
            <a:r>
              <a:rPr lang="en-US" dirty="0" smtClean="0"/>
              <a:t> </a:t>
            </a:r>
            <a:r>
              <a:rPr lang="en-US" dirty="0" smtClean="0"/>
              <a:t>in the area between the device and the </a:t>
            </a:r>
            <a:r>
              <a:rPr lang="en-US" dirty="0" smtClean="0"/>
              <a:t>user’s </a:t>
            </a:r>
            <a:r>
              <a:rPr lang="en-US" dirty="0" smtClean="0"/>
              <a:t>leg </a:t>
            </a:r>
            <a:endParaRPr lang="en-US" dirty="0" smtClean="0"/>
          </a:p>
          <a:p>
            <a:pPr lvl="1"/>
            <a:r>
              <a:rPr lang="en-US" dirty="0" smtClean="0"/>
              <a:t>Prevents catching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3200400" cy="53641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Interlocking </a:t>
            </a:r>
            <a:r>
              <a:rPr kumimoji="0" lang="en-US" sz="3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Loop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Release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Carabiner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Clip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Rollerblade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Tooth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 Repeat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 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000" u="sng" dirty="0" smtClean="0">
                <a:solidFill>
                  <a:schemeClr val="accent4"/>
                </a:solidFill>
              </a:rPr>
              <a:t>Spur Gear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24000"/>
            <a:ext cx="3886200" cy="4800600"/>
          </a:xfrm>
        </p:spPr>
        <p:txBody>
          <a:bodyPr/>
          <a:lstStyle/>
          <a:p>
            <a:r>
              <a:rPr lang="en-US" dirty="0" smtClean="0"/>
              <a:t>Use of magnetic attraction to fasten the strap across the orthotic opening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3200400" cy="53641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Interlocking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Magnets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Loop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Release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Carabiner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Clip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Rollerblade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Tooth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 Repeat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 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000" u="sng" dirty="0" smtClean="0">
                <a:solidFill>
                  <a:schemeClr val="accent4"/>
                </a:solidFill>
              </a:rPr>
              <a:t>Spur Gear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2000"/>
            <a:ext cx="3200400" cy="53641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Interlocking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Eight Loop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 Release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Carabiner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Clip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Rollerblade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Tooth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 Repeat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 Buckle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en-US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000" u="sng" dirty="0" smtClean="0">
                <a:solidFill>
                  <a:schemeClr val="accent4"/>
                </a:solidFill>
              </a:rPr>
              <a:t>Spur Gear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3333750" cy="333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402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taken from </a:t>
            </a:r>
            <a:r>
              <a:rPr lang="en-US" dirty="0" smtClean="0"/>
              <a:t>http</a:t>
            </a:r>
            <a:r>
              <a:rPr lang="en-US" dirty="0" smtClean="0"/>
              <a:t>://www.strapworks.com/Metal_Slides_p/ms-r.htm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353</TotalTime>
  <Words>977</Words>
  <Application>Microsoft Office PowerPoint</Application>
  <PresentationFormat>On-screen Show (4:3)</PresentationFormat>
  <Paragraphs>356</Paragraphs>
  <Slides>38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Technic</vt:lpstr>
      <vt:lpstr>User friendly  Ankle-foot orthotic</vt:lpstr>
      <vt:lpstr>Slide 2</vt:lpstr>
      <vt:lpstr>Design Requirements </vt:lpstr>
      <vt:lpstr>Current Design</vt:lpstr>
      <vt:lpstr>Design Considerations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Stage 1: Qualitative Elimination</vt:lpstr>
      <vt:lpstr>Stage 2: Primary Pugh Analysis</vt:lpstr>
      <vt:lpstr>Primary Pugh Analysis:  Ease of Use</vt:lpstr>
      <vt:lpstr>Primary Pugh Analysis: Safety </vt:lpstr>
      <vt:lpstr>Primary Pugh Analysis: Consistent AFO Function</vt:lpstr>
      <vt:lpstr>Stage 2: Primary Pugh Analysis</vt:lpstr>
      <vt:lpstr>Eliminated from Consideration </vt:lpstr>
      <vt:lpstr>Stage 3: Further Pugh Analysis</vt:lpstr>
      <vt:lpstr>Complete Pugh Analysis</vt:lpstr>
      <vt:lpstr>Spur Gear </vt:lpstr>
      <vt:lpstr>Details of Selected Design</vt:lpstr>
      <vt:lpstr>Slide 29</vt:lpstr>
      <vt:lpstr>Slide 30</vt:lpstr>
      <vt:lpstr>Saw Thread Lock: Prevent Slip</vt:lpstr>
      <vt:lpstr>Spur Gear Lock: Lock Adjustment</vt:lpstr>
      <vt:lpstr>Slide 33</vt:lpstr>
      <vt:lpstr>Slide 34</vt:lpstr>
      <vt:lpstr>Team Responsibilities </vt:lpstr>
      <vt:lpstr>Team Schedule </vt:lpstr>
      <vt:lpstr>Special Thanks To: 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friendly  Ankle-foot orthotic</dc:title>
  <dc:creator>Ali</dc:creator>
  <cp:lastModifiedBy>Ali</cp:lastModifiedBy>
  <cp:revision>42</cp:revision>
  <dcterms:created xsi:type="dcterms:W3CDTF">2011-10-23T21:25:09Z</dcterms:created>
  <dcterms:modified xsi:type="dcterms:W3CDTF">2011-10-24T07:49:32Z</dcterms:modified>
</cp:coreProperties>
</file>